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45"/>
  </p:notesMasterIdLst>
  <p:sldIdLst>
    <p:sldId id="256" r:id="rId4"/>
    <p:sldId id="258" r:id="rId5"/>
    <p:sldId id="257" r:id="rId6"/>
    <p:sldId id="259" r:id="rId7"/>
    <p:sldId id="279" r:id="rId8"/>
    <p:sldId id="318" r:id="rId9"/>
    <p:sldId id="290" r:id="rId10"/>
    <p:sldId id="319" r:id="rId11"/>
    <p:sldId id="320" r:id="rId12"/>
    <p:sldId id="322" r:id="rId13"/>
    <p:sldId id="261" r:id="rId14"/>
    <p:sldId id="326" r:id="rId15"/>
    <p:sldId id="327" r:id="rId16"/>
    <p:sldId id="328" r:id="rId17"/>
    <p:sldId id="300" r:id="rId18"/>
    <p:sldId id="329" r:id="rId19"/>
    <p:sldId id="330" r:id="rId20"/>
    <p:sldId id="331" r:id="rId21"/>
    <p:sldId id="332" r:id="rId22"/>
    <p:sldId id="333" r:id="rId23"/>
    <p:sldId id="334" r:id="rId24"/>
    <p:sldId id="335" r:id="rId25"/>
    <p:sldId id="343" r:id="rId26"/>
    <p:sldId id="336" r:id="rId27"/>
    <p:sldId id="337" r:id="rId28"/>
    <p:sldId id="338" r:id="rId29"/>
    <p:sldId id="341" r:id="rId30"/>
    <p:sldId id="340" r:id="rId31"/>
    <p:sldId id="342" r:id="rId32"/>
    <p:sldId id="339" r:id="rId33"/>
    <p:sldId id="344" r:id="rId34"/>
    <p:sldId id="303" r:id="rId35"/>
    <p:sldId id="345" r:id="rId36"/>
    <p:sldId id="346" r:id="rId37"/>
    <p:sldId id="347" r:id="rId38"/>
    <p:sldId id="348" r:id="rId39"/>
    <p:sldId id="311" r:id="rId40"/>
    <p:sldId id="312" r:id="rId41"/>
    <p:sldId id="313" r:id="rId42"/>
    <p:sldId id="280" r:id="rId43"/>
    <p:sldId id="262" r:id="rId44"/>
  </p:sldIdLst>
  <p:sldSz cx="12192000" cy="6858000"/>
  <p:notesSz cx="6858000" cy="9144000"/>
  <p:embeddedFontLst>
    <p:embeddedFont>
      <p:font typeface="MV Boli" panose="02000500030200090000" charset="0"/>
      <p:regular r:id="rId49"/>
    </p:embeddedFont>
    <p:embeddedFont>
      <p:font typeface="Viner Hand ITC" panose="03070502030502020203" pitchFamily="66" charset="0"/>
      <p:regular r:id="rId50"/>
    </p:embeddedFont>
    <p:embeddedFont>
      <p:font typeface="Calibri" panose="020F0502020204030204"/>
      <p:regular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8A8F"/>
    <a:srgbClr val="9DC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28.xml"/><Relationship Id="rId51" Type="http://schemas.openxmlformats.org/officeDocument/2006/relationships/font" Target="fonts/font3.fntdata"/><Relationship Id="rId50" Type="http://schemas.openxmlformats.org/officeDocument/2006/relationships/font" Target="fonts/font2.fntdata"/><Relationship Id="rId5" Type="http://schemas.openxmlformats.org/officeDocument/2006/relationships/slide" Target="slides/slide2.xml"/><Relationship Id="rId49" Type="http://schemas.openxmlformats.org/officeDocument/2006/relationships/font" Target="fonts/font1.fntdata"/><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notesMaster" Target="notesMasters/notes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4021DCA-1676-4E90-9465-31993A6CC6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F34B59B-FA0C-47D2-9229-F2D03B6E6ED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021DCA-1676-4E90-9465-31993A6CC6F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34B59B-FA0C-47D2-9229-F2D03B6E6E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021DCA-1676-4E90-9465-31993A6CC6F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34B59B-FA0C-47D2-9229-F2D03B6E6E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tags" Target="../tags/tag10.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1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1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jpeg"/><Relationship Id="rId3" Type="http://schemas.openxmlformats.org/officeDocument/2006/relationships/tags" Target="../tags/tag13.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9" Type="http://schemas.openxmlformats.org/officeDocument/2006/relationships/slide" Target="slide28.xml"/><Relationship Id="rId8" Type="http://schemas.openxmlformats.org/officeDocument/2006/relationships/slide" Target="slide30.xml"/><Relationship Id="rId7" Type="http://schemas.openxmlformats.org/officeDocument/2006/relationships/slide" Target="slide22.xml"/><Relationship Id="rId6" Type="http://schemas.openxmlformats.org/officeDocument/2006/relationships/slide" Target="slide26.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0"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slide" Target="slide19.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slide" Target="slide29.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slide" Target="slide21.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slide" Target="slide24.xml"/><Relationship Id="rId7" Type="http://schemas.openxmlformats.org/officeDocument/2006/relationships/slide" Target="slide23.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slide" Target="slide22.xml"/><Relationship Id="rId7" Type="http://schemas.openxmlformats.org/officeDocument/2006/relationships/slide" Target="slide24.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slide" Target="slide22.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slide" Target="slide27.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25.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slide" Target="slide18.xml"/><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image" Target="../media/image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xml"/><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tags" Target="../tags/tag16.xml"/><Relationship Id="rId2" Type="http://schemas.openxmlformats.org/officeDocument/2006/relationships/image" Target="../media/image2.png"/><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2.pn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2.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1.xml"/><Relationship Id="rId2" Type="http://schemas.openxmlformats.org/officeDocument/2006/relationships/image" Target="../media/image2.pn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2.png"/><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tags" Target="../tags/tag24.xml"/><Relationship Id="rId2" Type="http://schemas.openxmlformats.org/officeDocument/2006/relationships/image" Target="../media/image2.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5.xml"/><Relationship Id="rId2" Type="http://schemas.openxmlformats.org/officeDocument/2006/relationships/image" Target="../media/image34.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2.png"/><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image" Target="../media/image2.png"/><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tags" Target="../tags/tag7.xml"/><Relationship Id="rId3" Type="http://schemas.openxmlformats.org/officeDocument/2006/relationships/image" Target="../media/image7.png"/><Relationship Id="rId2" Type="http://schemas.openxmlformats.org/officeDocument/2006/relationships/tags" Target="../tags/tag6.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tags" Target="../tags/tag8.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6998" y="-2667001"/>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71119" t="84021"/>
          <a:stretch>
            <a:fillRect/>
          </a:stretch>
        </p:blipFill>
        <p:spPr>
          <a:xfrm>
            <a:off x="9489171" y="4615543"/>
            <a:ext cx="2702829" cy="2242456"/>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68580" b="78624"/>
          <a:stretch>
            <a:fillRect/>
          </a:stretch>
        </p:blipFill>
        <p:spPr>
          <a:xfrm>
            <a:off x="9251554" y="0"/>
            <a:ext cx="2940446"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sp>
        <p:nvSpPr>
          <p:cNvPr id="3" name="文本框 2"/>
          <p:cNvSpPr txBox="1"/>
          <p:nvPr/>
        </p:nvSpPr>
        <p:spPr>
          <a:xfrm>
            <a:off x="-433070" y="2186638"/>
            <a:ext cx="12820650" cy="1568450"/>
          </a:xfrm>
          <a:prstGeom prst="rect">
            <a:avLst/>
          </a:prstGeom>
          <a:noFill/>
        </p:spPr>
        <p:txBody>
          <a:bodyPr wrap="square" rtlCol="0">
            <a:spAutoFit/>
          </a:bodyPr>
          <a:lstStyle/>
          <a:p>
            <a:pPr algn="ctr"/>
            <a:r>
              <a:rPr lang="en-US" altLang="zh-CN" sz="9600" b="1" spc="-300" dirty="0">
                <a:solidFill>
                  <a:srgbClr val="6D8A8F"/>
                </a:solidFill>
                <a:effectLst>
                  <a:outerShdw blurRad="38100" dist="38100" dir="2700000" algn="tl">
                    <a:srgbClr val="000000">
                      <a:alpha val="43137"/>
                    </a:srgbClr>
                  </a:outerShdw>
                </a:effectLst>
                <a:latin typeface="黑体" charset="0"/>
                <a:ea typeface="黑体" charset="0"/>
                <a:cs typeface="MV Boli" panose="02000500030200090000" charset="0"/>
              </a:rPr>
              <a:t>heart wave</a:t>
            </a:r>
            <a:endParaRPr lang="en-US" altLang="zh-CN" sz="9600" b="1" spc="-300" dirty="0">
              <a:solidFill>
                <a:srgbClr val="6D8A8F"/>
              </a:solidFill>
              <a:effectLst>
                <a:outerShdw blurRad="38100" dist="38100" dir="2700000" algn="tl">
                  <a:srgbClr val="000000">
                    <a:alpha val="43137"/>
                  </a:srgbClr>
                </a:outerShdw>
              </a:effectLst>
              <a:latin typeface="黑体" charset="0"/>
              <a:ea typeface="黑体" charset="0"/>
              <a:cs typeface="MV Boli" panose="02000500030200090000" charset="0"/>
            </a:endParaRPr>
          </a:p>
        </p:txBody>
      </p:sp>
      <p:sp>
        <p:nvSpPr>
          <p:cNvPr id="4" name="文本框 3"/>
          <p:cNvSpPr txBox="1"/>
          <p:nvPr/>
        </p:nvSpPr>
        <p:spPr>
          <a:xfrm>
            <a:off x="3335655" y="3755390"/>
            <a:ext cx="5520690" cy="666750"/>
          </a:xfrm>
          <a:prstGeom prst="rect">
            <a:avLst/>
          </a:prstGeom>
          <a:noFill/>
        </p:spPr>
        <p:txBody>
          <a:bodyPr wrap="square" rtlCol="0">
            <a:noAutofit/>
          </a:bodyPr>
          <a:lstStyle/>
          <a:p>
            <a:pPr algn="ctr"/>
            <a:r>
              <a:rPr lang="zh-CN" altLang="en-US" sz="2400" dirty="0">
                <a:solidFill>
                  <a:srgbClr val="6D8A8F"/>
                </a:solidFill>
                <a:latin typeface="黑体" charset="0"/>
                <a:ea typeface="黑体" charset="0"/>
              </a:rPr>
              <a:t>竞教结合课程项目</a:t>
            </a:r>
            <a:endParaRPr lang="zh-CN" altLang="en-US" sz="2400" dirty="0">
              <a:solidFill>
                <a:srgbClr val="6D8A8F"/>
              </a:solidFill>
              <a:latin typeface="黑体" charset="0"/>
              <a:ea typeface="黑体" charset="0"/>
            </a:endParaRPr>
          </a:p>
          <a:p>
            <a:pPr algn="ctr"/>
            <a:endParaRPr lang="zh-CN" altLang="en-US" sz="2400" dirty="0">
              <a:solidFill>
                <a:srgbClr val="6D8A8F"/>
              </a:solidFill>
              <a:latin typeface="黑体" charset="0"/>
              <a:ea typeface="黑体" charset="0"/>
            </a:endParaRPr>
          </a:p>
        </p:txBody>
      </p:sp>
      <p:sp>
        <p:nvSpPr>
          <p:cNvPr id="5" name="文本框 4"/>
          <p:cNvSpPr txBox="1"/>
          <p:nvPr/>
        </p:nvSpPr>
        <p:spPr>
          <a:xfrm>
            <a:off x="4857115" y="4615815"/>
            <a:ext cx="2477135" cy="1212850"/>
          </a:xfrm>
          <a:prstGeom prst="rect">
            <a:avLst/>
          </a:prstGeom>
          <a:noFill/>
        </p:spPr>
        <p:txBody>
          <a:bodyPr wrap="square" rtlCol="0">
            <a:noAutofit/>
          </a:bodyPr>
          <a:p>
            <a:r>
              <a:rPr lang="en-US" altLang="zh-CN" sz="2000">
                <a:latin typeface="黑体" charset="0"/>
                <a:ea typeface="黑体" charset="0"/>
                <a:cs typeface="黑体" charset="0"/>
              </a:rPr>
              <a:t>2051498</a:t>
            </a:r>
            <a:r>
              <a:rPr lang="zh-CN" altLang="en-US" sz="2000">
                <a:latin typeface="黑体" charset="0"/>
                <a:ea typeface="黑体" charset="0"/>
                <a:cs typeface="黑体" charset="0"/>
              </a:rPr>
              <a:t>储岱泽</a:t>
            </a:r>
            <a:endParaRPr lang="zh-CN" altLang="en-US" sz="2000">
              <a:latin typeface="黑体" charset="0"/>
              <a:ea typeface="黑体" charset="0"/>
              <a:cs typeface="黑体" charset="0"/>
            </a:endParaRPr>
          </a:p>
          <a:p>
            <a:r>
              <a:rPr lang="en-US" altLang="zh-CN" sz="2000">
                <a:latin typeface="黑体" charset="0"/>
                <a:ea typeface="黑体" charset="0"/>
                <a:cs typeface="黑体" charset="0"/>
              </a:rPr>
              <a:t>2152402</a:t>
            </a:r>
            <a:r>
              <a:rPr lang="zh-CN" altLang="en-US" sz="2000">
                <a:latin typeface="黑体" charset="0"/>
                <a:ea typeface="黑体" charset="0"/>
                <a:cs typeface="黑体" charset="0"/>
              </a:rPr>
              <a:t>段婷婷</a:t>
            </a:r>
            <a:endParaRPr lang="zh-CN" altLang="en-US" sz="2000">
              <a:latin typeface="黑体" charset="0"/>
              <a:ea typeface="黑体" charset="0"/>
              <a:cs typeface="黑体" charset="0"/>
            </a:endParaRPr>
          </a:p>
          <a:p>
            <a:r>
              <a:rPr lang="en-US" altLang="zh-CN" sz="2000">
                <a:latin typeface="黑体" charset="0"/>
                <a:ea typeface="黑体" charset="0"/>
                <a:cs typeface="黑体" charset="0"/>
              </a:rPr>
              <a:t>2152835</a:t>
            </a:r>
            <a:r>
              <a:rPr lang="zh-CN" altLang="en-US" sz="2000">
                <a:latin typeface="黑体" charset="0"/>
                <a:ea typeface="黑体" charset="0"/>
                <a:cs typeface="黑体" charset="0"/>
              </a:rPr>
              <a:t>周文玥</a:t>
            </a:r>
            <a:endParaRPr lang="zh-CN" altLang="en-US" sz="2000">
              <a:latin typeface="黑体" charset="0"/>
              <a:ea typeface="黑体" charset="0"/>
              <a:cs typeface="黑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sp>
        <p:nvSpPr>
          <p:cNvPr id="16" name="文本框 15"/>
          <p:cNvSpPr txBox="1"/>
          <p:nvPr/>
        </p:nvSpPr>
        <p:spPr>
          <a:xfrm>
            <a:off x="118110" y="304800"/>
            <a:ext cx="7172960" cy="706755"/>
          </a:xfrm>
          <a:prstGeom prst="rect">
            <a:avLst/>
          </a:prstGeom>
          <a:noFill/>
        </p:spPr>
        <p:txBody>
          <a:bodyPr wrap="square" rtlCol="0">
            <a:spAutoFit/>
          </a:bodyPr>
          <a:lstStyle/>
          <a:p>
            <a:r>
              <a:rPr lang="zh-CN" altLang="en-US" sz="4000" b="1" spc="-300" dirty="0">
                <a:solidFill>
                  <a:srgbClr val="6D8A8F"/>
                </a:solidFill>
                <a:latin typeface="黑体" charset="0"/>
                <a:ea typeface="黑体" charset="0"/>
                <a:sym typeface="+mn-ea"/>
              </a:rPr>
              <a:t>三、</a:t>
            </a:r>
            <a:r>
              <a:rPr lang="zh-CN" altLang="en-US" sz="4000" b="1" spc="-300" dirty="0">
                <a:solidFill>
                  <a:srgbClr val="6D8A8F"/>
                </a:solidFill>
                <a:latin typeface="黑体" charset="0"/>
                <a:ea typeface="黑体" charset="0"/>
                <a:cs typeface="宋体" pitchFamily="2" charset="-122"/>
                <a:sym typeface="+mn-ea"/>
              </a:rPr>
              <a:t>竞品</a:t>
            </a:r>
            <a:r>
              <a:rPr lang="zh-CN" altLang="en-US" sz="4000" b="1" spc="-300" dirty="0">
                <a:solidFill>
                  <a:srgbClr val="6D8A8F"/>
                </a:solidFill>
                <a:latin typeface="黑体" charset="0"/>
                <a:ea typeface="黑体" charset="0"/>
                <a:cs typeface="宋体" pitchFamily="2" charset="-122"/>
                <a:sym typeface="+mn-ea"/>
              </a:rPr>
              <a:t>分析</a:t>
            </a:r>
            <a:endParaRPr lang="zh-CN" altLang="en-US" sz="4000" b="1" spc="-300" dirty="0">
              <a:solidFill>
                <a:srgbClr val="6D8A8F"/>
              </a:solidFill>
              <a:latin typeface="黑体" charset="0"/>
              <a:ea typeface="黑体" charset="0"/>
              <a:cs typeface="宋体" pitchFamily="2" charset="-122"/>
              <a:sym typeface="+mn-ea"/>
            </a:endParaRPr>
          </a:p>
        </p:txBody>
      </p:sp>
      <p:pic>
        <p:nvPicPr>
          <p:cNvPr id="6" name="图片 5"/>
          <p:cNvPicPr>
            <a:picLocks noChangeAspect="1"/>
          </p:cNvPicPr>
          <p:nvPr/>
        </p:nvPicPr>
        <p:blipFill>
          <a:blip r:embed="rId2"/>
          <a:stretch>
            <a:fillRect/>
          </a:stretch>
        </p:blipFill>
        <p:spPr>
          <a:xfrm>
            <a:off x="1516380" y="1003300"/>
            <a:ext cx="9159875" cy="56356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2"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grpSp>
        <p:nvGrpSpPr>
          <p:cNvPr id="13" name="组合 12"/>
          <p:cNvGrpSpPr/>
          <p:nvPr/>
        </p:nvGrpSpPr>
        <p:grpSpPr>
          <a:xfrm>
            <a:off x="3994383" y="1143688"/>
            <a:ext cx="4518660" cy="2714717"/>
            <a:chOff x="3994467" y="1758766"/>
            <a:chExt cx="4518660" cy="2714717"/>
          </a:xfrm>
        </p:grpSpPr>
        <p:grpSp>
          <p:nvGrpSpPr>
            <p:cNvPr id="14" name="组合 13"/>
            <p:cNvGrpSpPr/>
            <p:nvPr/>
          </p:nvGrpSpPr>
          <p:grpSpPr>
            <a:xfrm>
              <a:off x="3994467" y="3500064"/>
              <a:ext cx="4518660" cy="973419"/>
              <a:chOff x="3994467" y="3500064"/>
              <a:chExt cx="4518660" cy="973419"/>
            </a:xfrm>
          </p:grpSpPr>
          <p:sp>
            <p:nvSpPr>
              <p:cNvPr id="17" name="文本框 16"/>
              <p:cNvSpPr txBox="1"/>
              <p:nvPr/>
            </p:nvSpPr>
            <p:spPr>
              <a:xfrm>
                <a:off x="4058602" y="3500064"/>
                <a:ext cx="4454525" cy="768350"/>
              </a:xfrm>
              <a:prstGeom prst="rect">
                <a:avLst/>
              </a:prstGeom>
              <a:noFill/>
            </p:spPr>
            <p:txBody>
              <a:bodyPr wrap="square" rtlCol="0">
                <a:spAutoFit/>
              </a:bodyPr>
              <a:lstStyle/>
              <a:p>
                <a:pPr defTabSz="685800">
                  <a:defRPr/>
                </a:pPr>
                <a:r>
                  <a:rPr lang="en-US" altLang="zh-CN" sz="4400" b="1" dirty="0">
                    <a:solidFill>
                      <a:srgbClr val="6D8A8F"/>
                    </a:solidFill>
                    <a:latin typeface="Viner Hand ITC" panose="03070502030502020203" pitchFamily="66" charset="0"/>
                    <a:ea typeface="方正卡通简体" panose="03000509000000000000" pitchFamily="65" charset="-122"/>
                    <a:sym typeface="+mn-ea"/>
                  </a:rPr>
                  <a:t>创新项目的功能</a:t>
                </a:r>
                <a:endParaRPr lang="en-US" altLang="zh-CN" sz="4400" b="1" spc="-300" dirty="0">
                  <a:solidFill>
                    <a:srgbClr val="6D8A8F"/>
                  </a:solidFill>
                  <a:latin typeface="Viner Hand ITC" panose="03070502030502020203" pitchFamily="66" charset="0"/>
                  <a:ea typeface="方正卡通简体" panose="03000509000000000000" pitchFamily="65" charset="-122"/>
                </a:endParaRPr>
              </a:p>
            </p:txBody>
          </p:sp>
          <p:sp>
            <p:nvSpPr>
              <p:cNvPr id="18" name="文本框 17"/>
              <p:cNvSpPr txBox="1">
                <a:spLocks noChangeArrowheads="1"/>
              </p:cNvSpPr>
              <p:nvPr/>
            </p:nvSpPr>
            <p:spPr bwMode="auto">
              <a:xfrm>
                <a:off x="3994467" y="4013108"/>
                <a:ext cx="407515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defRPr/>
                </a:pPr>
                <a:endParaRPr lang="id-ID" altLang="zh-CN" sz="2400" dirty="0">
                  <a:solidFill>
                    <a:srgbClr val="6D8A8F"/>
                  </a:solidFill>
                  <a:latin typeface="方正卡通简体" panose="03000509000000000000" pitchFamily="65" charset="-122"/>
                  <a:ea typeface="方正卡通简体" panose="03000509000000000000" pitchFamily="65" charset="-122"/>
                </a:endParaRPr>
              </a:p>
            </p:txBody>
          </p:sp>
        </p:grpSp>
        <p:sp>
          <p:nvSpPr>
            <p:cNvPr id="15" name="菱形 14"/>
            <p:cNvSpPr/>
            <p:nvPr/>
          </p:nvSpPr>
          <p:spPr>
            <a:xfrm>
              <a:off x="5410199" y="1758766"/>
              <a:ext cx="1371600" cy="1371600"/>
            </a:xfrm>
            <a:prstGeom prst="diamond">
              <a:avLst/>
            </a:prstGeom>
            <a:solidFill>
              <a:srgbClr val="6D8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2AD"/>
                </a:solidFill>
                <a:latin typeface="方正卡通简体" panose="03000509000000000000" pitchFamily="65" charset="-122"/>
                <a:ea typeface="方正卡通简体" panose="03000509000000000000" pitchFamily="65" charset="-122"/>
              </a:endParaRPr>
            </a:p>
          </p:txBody>
        </p:sp>
        <p:sp>
          <p:nvSpPr>
            <p:cNvPr id="16" name="矩形 15"/>
            <p:cNvSpPr/>
            <p:nvPr/>
          </p:nvSpPr>
          <p:spPr>
            <a:xfrm>
              <a:off x="5620385" y="2122038"/>
              <a:ext cx="951230" cy="922020"/>
            </a:xfrm>
            <a:prstGeom prst="rect">
              <a:avLst/>
            </a:prstGeom>
          </p:spPr>
          <p:txBody>
            <a:bodyPr wrap="none">
              <a:spAutoFit/>
            </a:bodyPr>
            <a:lstStyle/>
            <a:p>
              <a:pPr algn="dist"/>
              <a:r>
                <a:rPr lang="en-US" altLang="zh-CN" sz="5400" b="1" dirty="0">
                  <a:solidFill>
                    <a:schemeClr val="bg1"/>
                  </a:solidFill>
                  <a:latin typeface="Viner Hand ITC" panose="03070502030502020203" pitchFamily="66" charset="0"/>
                  <a:ea typeface="方正卡通简体" panose="03000509000000000000" pitchFamily="65" charset="-122"/>
                  <a:cs typeface="IrisUPC" panose="020B0604020202020204" pitchFamily="34" charset="-34"/>
                </a:rPr>
                <a:t>02</a:t>
              </a:r>
              <a:endParaRPr lang="en-US" altLang="zh-CN" sz="5400" b="1" dirty="0">
                <a:solidFill>
                  <a:schemeClr val="bg1"/>
                </a:solidFill>
                <a:latin typeface="Viner Hand ITC" panose="03070502030502020203" pitchFamily="66" charset="0"/>
                <a:ea typeface="方正卡通简体" panose="03000509000000000000" pitchFamily="65" charset="-122"/>
                <a:cs typeface="IrisUPC" panose="020B0604020202020204" pitchFamily="34" charset="-34"/>
              </a:endParaRPr>
            </a:p>
          </p:txBody>
        </p:sp>
      </p:grpSp>
      <p:sp>
        <p:nvSpPr>
          <p:cNvPr id="12" name="文本框 11"/>
          <p:cNvSpPr txBox="1"/>
          <p:nvPr>
            <p:custDataLst>
              <p:tags r:id="rId3"/>
            </p:custDataLst>
          </p:nvPr>
        </p:nvSpPr>
        <p:spPr>
          <a:xfrm>
            <a:off x="3195320" y="4109085"/>
            <a:ext cx="5801995" cy="3075305"/>
          </a:xfrm>
          <a:prstGeom prst="rect">
            <a:avLst/>
          </a:prstGeom>
          <a:noFill/>
          <a:extLst>
            <a:ext uri="{909E8E84-426E-40DD-AFC4-6F175D3DCCD1}">
              <a14:hiddenFill xmlns:a14="http://schemas.microsoft.com/office/drawing/2010/main">
                <a:solidFill>
                  <a:schemeClr val="bg1">
                    <a:lumMod val="95000"/>
                    <a:alpha val="70000"/>
                  </a:schemeClr>
                </a:solidFill>
              </a14:hiddenFill>
            </a:ext>
          </a:ex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spc="-300" dirty="0">
                <a:solidFill>
                  <a:srgbClr val="6D8A8F"/>
                </a:solidFill>
                <a:latin typeface="宋体" charset="0"/>
                <a:ea typeface="宋体" charset="0"/>
                <a:cs typeface="黑体" charset="0"/>
                <a:sym typeface="+mn-ea"/>
              </a:rPr>
              <a:t>◎</a:t>
            </a:r>
            <a:r>
              <a:rPr lang="en-US" altLang="zh-CN" sz="2000" spc="-300" dirty="0">
                <a:solidFill>
                  <a:srgbClr val="6D8A8F"/>
                </a:solidFill>
                <a:latin typeface="黑体" charset="0"/>
                <a:ea typeface="黑体" charset="0"/>
                <a:cs typeface="黑体" charset="0"/>
                <a:sym typeface="+mn-ea"/>
              </a:rPr>
              <a:t>系 统 功 能 介 绍</a:t>
            </a:r>
            <a:endParaRPr lang="en-US" altLang="zh-CN" sz="2000" spc="-300" dirty="0">
              <a:solidFill>
                <a:srgbClr val="6D8A8F"/>
              </a:solidFill>
              <a:latin typeface="黑体" charset="0"/>
              <a:ea typeface="黑体" charset="0"/>
              <a:cs typeface="黑体" charset="0"/>
              <a:sym typeface="+mn-ea"/>
            </a:endParaRPr>
          </a:p>
          <a:p>
            <a:pPr algn="ctr"/>
            <a:endParaRPr lang="en-US" altLang="zh-CN" sz="2000" spc="-300" dirty="0">
              <a:solidFill>
                <a:srgbClr val="6D8A8F"/>
              </a:solidFill>
              <a:latin typeface="黑体" charset="0"/>
              <a:ea typeface="黑体" charset="0"/>
              <a:cs typeface="黑体" charset="0"/>
              <a:sym typeface="+mn-ea"/>
            </a:endParaRPr>
          </a:p>
          <a:p>
            <a:pPr algn="ctr"/>
            <a:r>
              <a:rPr lang="en-US" altLang="zh-CN" sz="2000" spc="-300" dirty="0">
                <a:solidFill>
                  <a:srgbClr val="6D8A8F"/>
                </a:solidFill>
                <a:latin typeface="宋体" charset="0"/>
                <a:ea typeface="宋体" charset="0"/>
                <a:cs typeface="黑体" charset="0"/>
                <a:sym typeface="+mn-ea"/>
              </a:rPr>
              <a:t>◎</a:t>
            </a:r>
            <a:r>
              <a:rPr lang="en-US" altLang="zh-CN" sz="2000" spc="-300" dirty="0">
                <a:solidFill>
                  <a:srgbClr val="6D8A8F"/>
                </a:solidFill>
                <a:latin typeface="黑体" charset="0"/>
                <a:ea typeface="黑体" charset="0"/>
                <a:cs typeface="黑体" charset="0"/>
              </a:rPr>
              <a:t>系 统 每 个 界 面 图</a:t>
            </a:r>
            <a:endParaRPr lang="en-US" altLang="zh-CN" sz="2000" spc="-300" dirty="0">
              <a:solidFill>
                <a:srgbClr val="6D8A8F"/>
              </a:solidFill>
              <a:latin typeface="黑体" charset="0"/>
              <a:ea typeface="黑体" charset="0"/>
              <a:cs typeface="黑体" charset="0"/>
            </a:endParaRPr>
          </a:p>
          <a:p>
            <a:pPr algn="ctr"/>
            <a:endParaRPr lang="en-US" altLang="zh-CN" sz="2000" spc="-300" dirty="0">
              <a:solidFill>
                <a:srgbClr val="6D8A8F"/>
              </a:solidFill>
              <a:latin typeface="黑体" charset="0"/>
              <a:ea typeface="黑体" charset="0"/>
              <a:cs typeface="黑体" charset="0"/>
            </a:endParaRPr>
          </a:p>
          <a:p>
            <a:pPr algn="ctr"/>
            <a:endParaRPr lang="en-US" altLang="zh-CN" sz="2000" spc="-300" dirty="0">
              <a:solidFill>
                <a:srgbClr val="6D8A8F"/>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56840"/>
            <a:ext cx="6857999" cy="12192002"/>
          </a:xfrm>
          <a:prstGeom prst="rect">
            <a:avLst/>
          </a:prstGeom>
        </p:spPr>
      </p:pic>
      <p:sp>
        <p:nvSpPr>
          <p:cNvPr id="3" name="文本框 2"/>
          <p:cNvSpPr txBox="1"/>
          <p:nvPr>
            <p:custDataLst>
              <p:tags r:id="rId2"/>
            </p:custDataLst>
          </p:nvPr>
        </p:nvSpPr>
        <p:spPr>
          <a:xfrm>
            <a:off x="764755" y="378212"/>
            <a:ext cx="6140653" cy="706755"/>
          </a:xfrm>
          <a:prstGeom prst="rect">
            <a:avLst/>
          </a:prstGeom>
          <a:noFill/>
        </p:spPr>
        <p:txBody>
          <a:bodyPr wrap="square" rtlCol="0">
            <a:spAutoFit/>
          </a:bodyPr>
          <a:p>
            <a:r>
              <a:rPr lang="zh-CN" altLang="en-US" sz="4000" b="1" spc="-300" dirty="0">
                <a:solidFill>
                  <a:srgbClr val="6D8A8F"/>
                </a:solidFill>
                <a:latin typeface="黑体" charset="0"/>
                <a:ea typeface="黑体" charset="0"/>
                <a:cs typeface="宋体" pitchFamily="2" charset="-122"/>
                <a:sym typeface="+mn-ea"/>
              </a:rPr>
              <a:t>一、</a:t>
            </a:r>
            <a:r>
              <a:rPr lang="en-US" altLang="zh-CN" sz="4000" b="1" spc="-300" dirty="0">
                <a:solidFill>
                  <a:srgbClr val="6D8A8F"/>
                </a:solidFill>
                <a:latin typeface="黑体" charset="0"/>
                <a:ea typeface="黑体" charset="0"/>
                <a:cs typeface="宋体" pitchFamily="2" charset="-122"/>
                <a:sym typeface="+mn-ea"/>
              </a:rPr>
              <a:t>系统功能介绍</a:t>
            </a:r>
            <a:endParaRPr lang="en-US" altLang="zh-CN" sz="4000" b="1" spc="-300" dirty="0">
              <a:solidFill>
                <a:srgbClr val="6D8A8F"/>
              </a:solidFill>
              <a:latin typeface="黑体" charset="0"/>
              <a:ea typeface="黑体" charset="0"/>
              <a:sym typeface="+mn-ea"/>
            </a:endParaRPr>
          </a:p>
        </p:txBody>
      </p:sp>
      <p:sp>
        <p:nvSpPr>
          <p:cNvPr id="4" name="文本框 3"/>
          <p:cNvSpPr txBox="1"/>
          <p:nvPr/>
        </p:nvSpPr>
        <p:spPr>
          <a:xfrm>
            <a:off x="764540" y="1190625"/>
            <a:ext cx="3693795" cy="460375"/>
          </a:xfrm>
          <a:prstGeom prst="rect">
            <a:avLst/>
          </a:prstGeom>
          <a:noFill/>
        </p:spPr>
        <p:txBody>
          <a:bodyPr wrap="square" rtlCol="0">
            <a:spAutoFit/>
          </a:bodyPr>
          <a:p>
            <a:r>
              <a:rPr lang="en-US" altLang="zh-CN" sz="2400" b="1">
                <a:latin typeface="黑体" charset="0"/>
                <a:ea typeface="黑体" charset="0"/>
                <a:cs typeface="黑体" charset="0"/>
              </a:rPr>
              <a:t>1.</a:t>
            </a:r>
            <a:r>
              <a:rPr lang="zh-CN" altLang="en-US" sz="2400" b="1">
                <a:latin typeface="黑体" charset="0"/>
                <a:ea typeface="黑体" charset="0"/>
                <a:cs typeface="黑体" charset="0"/>
              </a:rPr>
              <a:t>用户情绪分析记录</a:t>
            </a:r>
            <a:endParaRPr lang="zh-CN" altLang="en-US" sz="2400" b="1">
              <a:latin typeface="黑体" charset="0"/>
              <a:ea typeface="黑体" charset="0"/>
              <a:cs typeface="黑体" charset="0"/>
            </a:endParaRPr>
          </a:p>
        </p:txBody>
      </p:sp>
      <p:pic>
        <p:nvPicPr>
          <p:cNvPr id="8" name="图片 7" descr="截屏2023-04-27 下午10.11.49"/>
          <p:cNvPicPr>
            <a:picLocks noChangeAspect="1"/>
          </p:cNvPicPr>
          <p:nvPr/>
        </p:nvPicPr>
        <p:blipFill>
          <a:blip r:embed="rId3"/>
          <a:stretch>
            <a:fillRect/>
          </a:stretch>
        </p:blipFill>
        <p:spPr>
          <a:xfrm>
            <a:off x="7051675" y="727075"/>
            <a:ext cx="4701540" cy="2735580"/>
          </a:xfrm>
          <a:prstGeom prst="rect">
            <a:avLst/>
          </a:prstGeom>
        </p:spPr>
      </p:pic>
      <p:sp>
        <p:nvSpPr>
          <p:cNvPr id="10" name="文本框 9"/>
          <p:cNvSpPr txBox="1"/>
          <p:nvPr/>
        </p:nvSpPr>
        <p:spPr>
          <a:xfrm>
            <a:off x="925195" y="1758315"/>
            <a:ext cx="5177155" cy="1938020"/>
          </a:xfrm>
          <a:prstGeom prst="rect">
            <a:avLst/>
          </a:prstGeom>
          <a:noFill/>
        </p:spPr>
        <p:txBody>
          <a:bodyPr wrap="square" rtlCol="0">
            <a:spAutoFit/>
          </a:bodyPr>
          <a:p>
            <a:r>
              <a:rPr lang="zh-CN" altLang="en-US" sz="2000">
                <a:solidFill>
                  <a:srgbClr val="C00000"/>
                </a:solidFill>
                <a:latin typeface="黑体" charset="0"/>
                <a:ea typeface="黑体" charset="0"/>
              </a:rPr>
              <a:t>用户每天可以在软件中打卡，给自己每天的情绪打分（分数越高说明心情越好），并完成当天的情绪测评问卷。</a:t>
            </a:r>
            <a:r>
              <a:rPr lang="zh-CN" altLang="en-US" sz="2000">
                <a:latin typeface="黑体" charset="0"/>
                <a:ea typeface="黑体" charset="0"/>
              </a:rPr>
              <a:t>同时系统也会根据用户近期写的日记来进行</a:t>
            </a:r>
            <a:r>
              <a:rPr lang="zh-CN" altLang="en-US" sz="2000">
                <a:solidFill>
                  <a:srgbClr val="C00000"/>
                </a:solidFill>
                <a:latin typeface="黑体" charset="0"/>
                <a:ea typeface="黑体" charset="0"/>
              </a:rPr>
              <a:t>文本情感分析</a:t>
            </a:r>
            <a:r>
              <a:rPr lang="zh-CN" altLang="en-US" sz="2000">
                <a:latin typeface="黑体" charset="0"/>
                <a:ea typeface="黑体" charset="0"/>
              </a:rPr>
              <a:t>，将对日记情绪分析的结果以一定的权重记录到总的心情评分中，形成用户的心情周报。</a:t>
            </a:r>
            <a:endParaRPr lang="zh-CN" altLang="en-US" sz="2000">
              <a:latin typeface="黑体" charset="0"/>
              <a:ea typeface="黑体" charset="0"/>
            </a:endParaRPr>
          </a:p>
        </p:txBody>
      </p:sp>
      <p:sp>
        <p:nvSpPr>
          <p:cNvPr id="11" name="文本框 10"/>
          <p:cNvSpPr txBox="1"/>
          <p:nvPr/>
        </p:nvSpPr>
        <p:spPr>
          <a:xfrm>
            <a:off x="764540" y="4025265"/>
            <a:ext cx="4700905" cy="460375"/>
          </a:xfrm>
          <a:prstGeom prst="rect">
            <a:avLst/>
          </a:prstGeom>
          <a:noFill/>
        </p:spPr>
        <p:txBody>
          <a:bodyPr wrap="square" rtlCol="0">
            <a:spAutoFit/>
          </a:bodyPr>
          <a:p>
            <a:r>
              <a:rPr lang="en-US" altLang="zh-CN" sz="2400" b="1">
                <a:latin typeface="黑体" charset="0"/>
                <a:ea typeface="黑体" charset="0"/>
                <a:cs typeface="黑体" charset="0"/>
              </a:rPr>
              <a:t>2.</a:t>
            </a:r>
            <a:r>
              <a:rPr lang="zh-CN" altLang="en-US" sz="2400" b="1">
                <a:latin typeface="黑体" charset="0"/>
                <a:ea typeface="黑体" charset="0"/>
                <a:cs typeface="黑体" charset="0"/>
              </a:rPr>
              <a:t>个性化</a:t>
            </a:r>
            <a:r>
              <a:rPr lang="zh-CN" altLang="en-US" sz="2400" b="1">
                <a:latin typeface="黑体" charset="0"/>
                <a:ea typeface="黑体" charset="0"/>
                <a:cs typeface="黑体" charset="0"/>
              </a:rPr>
              <a:t>情绪音乐</a:t>
            </a:r>
            <a:r>
              <a:rPr lang="zh-CN" altLang="en-US" sz="2400" b="1">
                <a:latin typeface="黑体" charset="0"/>
                <a:ea typeface="黑体" charset="0"/>
                <a:cs typeface="黑体" charset="0"/>
              </a:rPr>
              <a:t>推荐系统</a:t>
            </a:r>
            <a:endParaRPr lang="zh-CN" altLang="en-US" sz="2400" b="1">
              <a:latin typeface="黑体" charset="0"/>
              <a:ea typeface="黑体" charset="0"/>
              <a:cs typeface="黑体" charset="0"/>
            </a:endParaRPr>
          </a:p>
        </p:txBody>
      </p:sp>
      <p:sp>
        <p:nvSpPr>
          <p:cNvPr id="12" name="文本框 11"/>
          <p:cNvSpPr txBox="1"/>
          <p:nvPr/>
        </p:nvSpPr>
        <p:spPr>
          <a:xfrm>
            <a:off x="925195" y="4566285"/>
            <a:ext cx="5177155" cy="1014730"/>
          </a:xfrm>
          <a:prstGeom prst="rect">
            <a:avLst/>
          </a:prstGeom>
          <a:noFill/>
        </p:spPr>
        <p:txBody>
          <a:bodyPr wrap="square" rtlCol="0">
            <a:spAutoFit/>
          </a:bodyPr>
          <a:p>
            <a:r>
              <a:rPr lang="zh-CN" altLang="en-US" sz="2000">
                <a:latin typeface="黑体" charset="0"/>
                <a:ea typeface="黑体" charset="0"/>
              </a:rPr>
              <a:t>系统可以根据用户的心情得分分析其近期心情的状况，从而根据其情绪推荐适合其最近听的音乐，做到量身定制。</a:t>
            </a:r>
            <a:endParaRPr lang="zh-CN" altLang="en-US" sz="2000">
              <a:latin typeface="黑体" charset="0"/>
              <a:ea typeface="黑体" charset="0"/>
            </a:endParaRPr>
          </a:p>
        </p:txBody>
      </p:sp>
      <p:pic>
        <p:nvPicPr>
          <p:cNvPr id="13" name="图片 12" descr="截屏2023-04-17 上午11.29.28"/>
          <p:cNvPicPr>
            <a:picLocks noChangeAspect="1"/>
          </p:cNvPicPr>
          <p:nvPr/>
        </p:nvPicPr>
        <p:blipFill>
          <a:blip r:embed="rId4"/>
          <a:stretch>
            <a:fillRect/>
          </a:stretch>
        </p:blipFill>
        <p:spPr>
          <a:xfrm>
            <a:off x="7051675" y="3791585"/>
            <a:ext cx="4702175" cy="27654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sp>
        <p:nvSpPr>
          <p:cNvPr id="3" name="文本框 2"/>
          <p:cNvSpPr txBox="1"/>
          <p:nvPr>
            <p:custDataLst>
              <p:tags r:id="rId2"/>
            </p:custDataLst>
          </p:nvPr>
        </p:nvSpPr>
        <p:spPr>
          <a:xfrm>
            <a:off x="764755" y="378212"/>
            <a:ext cx="6140653" cy="706755"/>
          </a:xfrm>
          <a:prstGeom prst="rect">
            <a:avLst/>
          </a:prstGeom>
          <a:noFill/>
        </p:spPr>
        <p:txBody>
          <a:bodyPr wrap="square" rtlCol="0">
            <a:spAutoFit/>
          </a:bodyPr>
          <a:p>
            <a:r>
              <a:rPr lang="zh-CN" altLang="en-US" sz="4000" b="1" spc="-300" dirty="0">
                <a:solidFill>
                  <a:srgbClr val="6D8A8F"/>
                </a:solidFill>
                <a:latin typeface="黑体" charset="0"/>
                <a:ea typeface="黑体" charset="0"/>
                <a:cs typeface="宋体" pitchFamily="2" charset="-122"/>
                <a:sym typeface="+mn-ea"/>
              </a:rPr>
              <a:t>一、</a:t>
            </a:r>
            <a:r>
              <a:rPr lang="en-US" altLang="zh-CN" sz="4000" b="1" spc="-300" dirty="0">
                <a:solidFill>
                  <a:srgbClr val="6D8A8F"/>
                </a:solidFill>
                <a:latin typeface="黑体" charset="0"/>
                <a:ea typeface="黑体" charset="0"/>
                <a:cs typeface="宋体" pitchFamily="2" charset="-122"/>
                <a:sym typeface="+mn-ea"/>
              </a:rPr>
              <a:t>系统功能介绍</a:t>
            </a:r>
            <a:endParaRPr lang="en-US" altLang="zh-CN" sz="4000" b="1" spc="-300" dirty="0">
              <a:solidFill>
                <a:srgbClr val="6D8A8F"/>
              </a:solidFill>
              <a:latin typeface="黑体" charset="0"/>
              <a:ea typeface="黑体" charset="0"/>
              <a:sym typeface="+mn-ea"/>
            </a:endParaRPr>
          </a:p>
        </p:txBody>
      </p:sp>
      <p:sp>
        <p:nvSpPr>
          <p:cNvPr id="4" name="文本框 3"/>
          <p:cNvSpPr txBox="1"/>
          <p:nvPr/>
        </p:nvSpPr>
        <p:spPr>
          <a:xfrm>
            <a:off x="764540" y="1190625"/>
            <a:ext cx="3693795" cy="460375"/>
          </a:xfrm>
          <a:prstGeom prst="rect">
            <a:avLst/>
          </a:prstGeom>
          <a:noFill/>
        </p:spPr>
        <p:txBody>
          <a:bodyPr wrap="square" rtlCol="0">
            <a:spAutoFit/>
          </a:bodyPr>
          <a:p>
            <a:r>
              <a:rPr lang="en-US" altLang="zh-CN" sz="2400" b="1">
                <a:latin typeface="黑体" charset="0"/>
                <a:ea typeface="黑体" charset="0"/>
                <a:cs typeface="黑体" charset="0"/>
              </a:rPr>
              <a:t>3.</a:t>
            </a:r>
            <a:r>
              <a:rPr lang="zh-CN" altLang="en-US" sz="2400" b="1">
                <a:latin typeface="黑体" charset="0"/>
                <a:ea typeface="黑体" charset="0"/>
                <a:cs typeface="黑体" charset="0"/>
              </a:rPr>
              <a:t>音乐室</a:t>
            </a:r>
            <a:r>
              <a:rPr lang="zh-CN" altLang="en-US" sz="2400" b="1">
                <a:latin typeface="黑体" charset="0"/>
                <a:ea typeface="黑体" charset="0"/>
                <a:cs typeface="黑体" charset="0"/>
              </a:rPr>
              <a:t>社交系统</a:t>
            </a:r>
            <a:endParaRPr lang="zh-CN" altLang="en-US" sz="2400" b="1">
              <a:latin typeface="黑体" charset="0"/>
              <a:ea typeface="黑体" charset="0"/>
              <a:cs typeface="黑体" charset="0"/>
            </a:endParaRPr>
          </a:p>
        </p:txBody>
      </p:sp>
      <p:sp>
        <p:nvSpPr>
          <p:cNvPr id="10" name="文本框 9"/>
          <p:cNvSpPr txBox="1"/>
          <p:nvPr/>
        </p:nvSpPr>
        <p:spPr>
          <a:xfrm>
            <a:off x="925195" y="1758315"/>
            <a:ext cx="5177155" cy="1938020"/>
          </a:xfrm>
          <a:prstGeom prst="rect">
            <a:avLst/>
          </a:prstGeom>
          <a:noFill/>
        </p:spPr>
        <p:txBody>
          <a:bodyPr wrap="square" rtlCol="0">
            <a:spAutoFit/>
          </a:bodyPr>
          <a:p>
            <a:r>
              <a:rPr lang="zh-CN" altLang="en-US" sz="2000">
                <a:latin typeface="黑体" charset="0"/>
                <a:ea typeface="黑体" charset="0"/>
              </a:rPr>
              <a:t>用户可以自己创建音乐室，也可以加入别人的音乐室和其他小伙伴</a:t>
            </a:r>
            <a:r>
              <a:rPr lang="zh-CN" altLang="en-US" sz="2000">
                <a:solidFill>
                  <a:srgbClr val="C00000"/>
                </a:solidFill>
                <a:latin typeface="黑体" charset="0"/>
                <a:ea typeface="黑体" charset="0"/>
              </a:rPr>
              <a:t>一起听歌，一起聊天，一起唱歌</a:t>
            </a:r>
            <a:r>
              <a:rPr lang="zh-CN" altLang="en-US" sz="2000">
                <a:latin typeface="黑体" charset="0"/>
                <a:ea typeface="黑体" charset="0"/>
              </a:rPr>
              <a:t>。每个音乐室都具有自己的主题，用户也可以在自己的主页上看见系统推荐的适合该用户的主题的音乐室，从而方便用户找到适合自己的音乐社交圈子。</a:t>
            </a:r>
            <a:endParaRPr lang="zh-CN" altLang="en-US" sz="2000">
              <a:latin typeface="黑体" charset="0"/>
              <a:ea typeface="黑体" charset="0"/>
            </a:endParaRPr>
          </a:p>
        </p:txBody>
      </p:sp>
      <p:sp>
        <p:nvSpPr>
          <p:cNvPr id="11" name="文本框 10"/>
          <p:cNvSpPr txBox="1"/>
          <p:nvPr/>
        </p:nvSpPr>
        <p:spPr>
          <a:xfrm>
            <a:off x="764540" y="4025265"/>
            <a:ext cx="4700905" cy="460375"/>
          </a:xfrm>
          <a:prstGeom prst="rect">
            <a:avLst/>
          </a:prstGeom>
          <a:noFill/>
        </p:spPr>
        <p:txBody>
          <a:bodyPr wrap="square" rtlCol="0">
            <a:spAutoFit/>
          </a:bodyPr>
          <a:p>
            <a:r>
              <a:rPr lang="en-US" altLang="zh-CN" sz="2400" b="1">
                <a:latin typeface="黑体" charset="0"/>
                <a:ea typeface="黑体" charset="0"/>
                <a:cs typeface="黑体" charset="0"/>
              </a:rPr>
              <a:t>4.</a:t>
            </a:r>
            <a:r>
              <a:rPr lang="zh-CN" altLang="en-US" sz="2400" b="1">
                <a:latin typeface="黑体" charset="0"/>
                <a:ea typeface="黑体" charset="0"/>
                <a:cs typeface="黑体" charset="0"/>
              </a:rPr>
              <a:t>日记记录系统</a:t>
            </a:r>
            <a:endParaRPr lang="zh-CN" altLang="en-US" sz="2400" b="1">
              <a:latin typeface="黑体" charset="0"/>
              <a:ea typeface="黑体" charset="0"/>
              <a:cs typeface="黑体" charset="0"/>
            </a:endParaRPr>
          </a:p>
        </p:txBody>
      </p:sp>
      <p:sp>
        <p:nvSpPr>
          <p:cNvPr id="12" name="文本框 11"/>
          <p:cNvSpPr txBox="1"/>
          <p:nvPr/>
        </p:nvSpPr>
        <p:spPr>
          <a:xfrm>
            <a:off x="925195" y="4566285"/>
            <a:ext cx="5177155" cy="1014730"/>
          </a:xfrm>
          <a:prstGeom prst="rect">
            <a:avLst/>
          </a:prstGeom>
          <a:noFill/>
        </p:spPr>
        <p:txBody>
          <a:bodyPr wrap="square" rtlCol="0">
            <a:spAutoFit/>
          </a:bodyPr>
          <a:p>
            <a:r>
              <a:rPr lang="zh-CN" altLang="en-US" sz="2000">
                <a:latin typeface="黑体" charset="0"/>
                <a:ea typeface="黑体" charset="0"/>
              </a:rPr>
              <a:t>用户可以在日记记录的界面上查看自己过往记录下的每一天的心情，同时也可以写下新的日记记录自己的心情。</a:t>
            </a:r>
            <a:endParaRPr lang="zh-CN" altLang="en-US" sz="2000">
              <a:latin typeface="黑体" charset="0"/>
              <a:ea typeface="黑体" charset="0"/>
            </a:endParaRPr>
          </a:p>
        </p:txBody>
      </p:sp>
      <p:pic>
        <p:nvPicPr>
          <p:cNvPr id="5" name="图片 4" descr="截屏2023-04-17 上午11.29.38"/>
          <p:cNvPicPr>
            <a:picLocks noChangeAspect="1"/>
          </p:cNvPicPr>
          <p:nvPr/>
        </p:nvPicPr>
        <p:blipFill>
          <a:blip r:embed="rId3"/>
          <a:stretch>
            <a:fillRect/>
          </a:stretch>
        </p:blipFill>
        <p:spPr>
          <a:xfrm>
            <a:off x="7052310" y="753745"/>
            <a:ext cx="4701540" cy="2764790"/>
          </a:xfrm>
          <a:prstGeom prst="rect">
            <a:avLst/>
          </a:prstGeom>
        </p:spPr>
      </p:pic>
      <p:pic>
        <p:nvPicPr>
          <p:cNvPr id="7" name="图片 6" descr="3064460357"/>
          <p:cNvPicPr>
            <a:picLocks noChangeAspect="1"/>
          </p:cNvPicPr>
          <p:nvPr/>
        </p:nvPicPr>
        <p:blipFill>
          <a:blip r:embed="rId4"/>
          <a:stretch>
            <a:fillRect/>
          </a:stretch>
        </p:blipFill>
        <p:spPr>
          <a:xfrm>
            <a:off x="7052310" y="3741420"/>
            <a:ext cx="4700905" cy="27539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sp>
        <p:nvSpPr>
          <p:cNvPr id="3" name="文本框 2"/>
          <p:cNvSpPr txBox="1"/>
          <p:nvPr>
            <p:custDataLst>
              <p:tags r:id="rId2"/>
            </p:custDataLst>
          </p:nvPr>
        </p:nvSpPr>
        <p:spPr>
          <a:xfrm>
            <a:off x="764755" y="378212"/>
            <a:ext cx="6140653" cy="706755"/>
          </a:xfrm>
          <a:prstGeom prst="rect">
            <a:avLst/>
          </a:prstGeom>
          <a:noFill/>
        </p:spPr>
        <p:txBody>
          <a:bodyPr wrap="square" rtlCol="0">
            <a:spAutoFit/>
          </a:bodyPr>
          <a:p>
            <a:r>
              <a:rPr lang="zh-CN" altLang="en-US" sz="4000" b="1" spc="-300" dirty="0">
                <a:solidFill>
                  <a:srgbClr val="6D8A8F"/>
                </a:solidFill>
                <a:latin typeface="黑体" charset="0"/>
                <a:ea typeface="黑体" charset="0"/>
                <a:cs typeface="宋体" pitchFamily="2" charset="-122"/>
                <a:sym typeface="+mn-ea"/>
              </a:rPr>
              <a:t>一、</a:t>
            </a:r>
            <a:r>
              <a:rPr lang="en-US" altLang="zh-CN" sz="4000" b="1" spc="-300" dirty="0">
                <a:solidFill>
                  <a:srgbClr val="6D8A8F"/>
                </a:solidFill>
                <a:latin typeface="黑体" charset="0"/>
                <a:ea typeface="黑体" charset="0"/>
                <a:cs typeface="宋体" pitchFamily="2" charset="-122"/>
                <a:sym typeface="+mn-ea"/>
              </a:rPr>
              <a:t>系统功能介绍</a:t>
            </a:r>
            <a:endParaRPr lang="en-US" altLang="zh-CN" sz="4000" b="1" spc="-300" dirty="0">
              <a:solidFill>
                <a:srgbClr val="6D8A8F"/>
              </a:solidFill>
              <a:latin typeface="黑体" charset="0"/>
              <a:ea typeface="黑体" charset="0"/>
              <a:sym typeface="+mn-ea"/>
            </a:endParaRPr>
          </a:p>
        </p:txBody>
      </p:sp>
      <p:sp>
        <p:nvSpPr>
          <p:cNvPr id="4" name="文本框 3"/>
          <p:cNvSpPr txBox="1"/>
          <p:nvPr/>
        </p:nvSpPr>
        <p:spPr>
          <a:xfrm>
            <a:off x="764540" y="1190625"/>
            <a:ext cx="3693795" cy="460375"/>
          </a:xfrm>
          <a:prstGeom prst="rect">
            <a:avLst/>
          </a:prstGeom>
          <a:noFill/>
        </p:spPr>
        <p:txBody>
          <a:bodyPr wrap="square" rtlCol="0">
            <a:spAutoFit/>
          </a:bodyPr>
          <a:p>
            <a:r>
              <a:rPr lang="en-US" altLang="zh-CN" sz="2400" b="1">
                <a:latin typeface="黑体" charset="0"/>
                <a:ea typeface="黑体" charset="0"/>
                <a:cs typeface="黑体" charset="0"/>
              </a:rPr>
              <a:t>5.</a:t>
            </a:r>
            <a:r>
              <a:rPr lang="zh-CN" altLang="en-US" sz="2400" b="1">
                <a:latin typeface="黑体" charset="0"/>
                <a:ea typeface="黑体" charset="0"/>
                <a:cs typeface="黑体" charset="0"/>
              </a:rPr>
              <a:t>好友互访功能</a:t>
            </a:r>
            <a:endParaRPr lang="zh-CN" altLang="en-US" sz="2400" b="1">
              <a:latin typeface="黑体" charset="0"/>
              <a:ea typeface="黑体" charset="0"/>
              <a:cs typeface="黑体" charset="0"/>
            </a:endParaRPr>
          </a:p>
        </p:txBody>
      </p:sp>
      <p:sp>
        <p:nvSpPr>
          <p:cNvPr id="10" name="文本框 9"/>
          <p:cNvSpPr txBox="1"/>
          <p:nvPr/>
        </p:nvSpPr>
        <p:spPr>
          <a:xfrm>
            <a:off x="925195" y="1758315"/>
            <a:ext cx="5177155" cy="1938020"/>
          </a:xfrm>
          <a:prstGeom prst="rect">
            <a:avLst/>
          </a:prstGeom>
          <a:noFill/>
        </p:spPr>
        <p:txBody>
          <a:bodyPr wrap="square" rtlCol="0">
            <a:spAutoFit/>
          </a:bodyPr>
          <a:p>
            <a:r>
              <a:rPr lang="zh-CN" altLang="en-US" sz="2000">
                <a:latin typeface="黑体" charset="0"/>
                <a:ea typeface="黑体" charset="0"/>
              </a:rPr>
              <a:t>用户在我们的音乐系统平台上也可以和好友进行一些互动。用户可以访问好友的主页，私信好友，也可以在好友的主页上给好友留言。当好友的心情值很低的时候，系统会在首页提醒用户去关心自己的好友，送去及时的关心。</a:t>
            </a:r>
            <a:endParaRPr lang="zh-CN" altLang="en-US" sz="2000">
              <a:latin typeface="黑体" charset="0"/>
              <a:ea typeface="黑体" charset="0"/>
            </a:endParaRPr>
          </a:p>
        </p:txBody>
      </p:sp>
      <p:sp>
        <p:nvSpPr>
          <p:cNvPr id="11" name="文本框 10"/>
          <p:cNvSpPr txBox="1"/>
          <p:nvPr/>
        </p:nvSpPr>
        <p:spPr>
          <a:xfrm>
            <a:off x="764540" y="4010660"/>
            <a:ext cx="4700905" cy="460375"/>
          </a:xfrm>
          <a:prstGeom prst="rect">
            <a:avLst/>
          </a:prstGeom>
          <a:noFill/>
        </p:spPr>
        <p:txBody>
          <a:bodyPr wrap="square" rtlCol="0">
            <a:spAutoFit/>
          </a:bodyPr>
          <a:p>
            <a:r>
              <a:rPr lang="en-US" altLang="zh-CN" sz="2400" b="1">
                <a:latin typeface="黑体" charset="0"/>
                <a:ea typeface="黑体" charset="0"/>
                <a:cs typeface="黑体" charset="0"/>
              </a:rPr>
              <a:t>6.</a:t>
            </a:r>
            <a:r>
              <a:rPr lang="zh-CN" altLang="en-US" sz="2400" b="1">
                <a:latin typeface="黑体" charset="0"/>
                <a:ea typeface="黑体" charset="0"/>
                <a:cs typeface="黑体" charset="0"/>
              </a:rPr>
              <a:t>音乐播放系统</a:t>
            </a:r>
            <a:endParaRPr lang="zh-CN" altLang="en-US" sz="2400" b="1">
              <a:latin typeface="黑体" charset="0"/>
              <a:ea typeface="黑体" charset="0"/>
              <a:cs typeface="黑体" charset="0"/>
            </a:endParaRPr>
          </a:p>
        </p:txBody>
      </p:sp>
      <p:sp>
        <p:nvSpPr>
          <p:cNvPr id="12" name="文本框 11"/>
          <p:cNvSpPr txBox="1"/>
          <p:nvPr/>
        </p:nvSpPr>
        <p:spPr>
          <a:xfrm>
            <a:off x="925195" y="4610735"/>
            <a:ext cx="5177155" cy="1630045"/>
          </a:xfrm>
          <a:prstGeom prst="rect">
            <a:avLst/>
          </a:prstGeom>
          <a:noFill/>
        </p:spPr>
        <p:txBody>
          <a:bodyPr wrap="square" rtlCol="0">
            <a:spAutoFit/>
          </a:bodyPr>
          <a:p>
            <a:r>
              <a:rPr lang="zh-CN" altLang="en-US" sz="2000">
                <a:latin typeface="黑体" charset="0"/>
                <a:ea typeface="黑体" charset="0"/>
              </a:rPr>
              <a:t>作为一个音乐软件自然也拥有一个强大的音乐播放系统。用户在听歌时可以看见自己歌曲的歌词，遇见喜欢的歌曲可以点击</a:t>
            </a:r>
            <a:r>
              <a:rPr lang="zh-CN" altLang="en-US" sz="2000">
                <a:solidFill>
                  <a:srgbClr val="C00000"/>
                </a:solidFill>
                <a:latin typeface="黑体" charset="0"/>
                <a:ea typeface="黑体" charset="0"/>
              </a:rPr>
              <a:t>收藏、转发或者评论</a:t>
            </a:r>
            <a:r>
              <a:rPr lang="zh-CN" altLang="en-US" sz="2000">
                <a:latin typeface="黑体" charset="0"/>
                <a:ea typeface="黑体" charset="0"/>
              </a:rPr>
              <a:t>。同时，用户也可以选择音质与不同的播放音效。</a:t>
            </a:r>
            <a:endParaRPr lang="zh-CN" altLang="en-US" sz="2000">
              <a:latin typeface="黑体" charset="0"/>
              <a:ea typeface="黑体" charset="0"/>
            </a:endParaRPr>
          </a:p>
        </p:txBody>
      </p:sp>
      <p:pic>
        <p:nvPicPr>
          <p:cNvPr id="6" name="图片 5" descr="2697968640"/>
          <p:cNvPicPr>
            <a:picLocks noChangeAspect="1"/>
          </p:cNvPicPr>
          <p:nvPr/>
        </p:nvPicPr>
        <p:blipFill>
          <a:blip r:embed="rId3"/>
          <a:stretch>
            <a:fillRect/>
          </a:stretch>
        </p:blipFill>
        <p:spPr>
          <a:xfrm>
            <a:off x="7052310" y="710565"/>
            <a:ext cx="4700905" cy="2753995"/>
          </a:xfrm>
          <a:prstGeom prst="rect">
            <a:avLst/>
          </a:prstGeom>
        </p:spPr>
      </p:pic>
      <p:pic>
        <p:nvPicPr>
          <p:cNvPr id="8" name="图片 7" descr="Untitled 6"/>
          <p:cNvPicPr>
            <a:picLocks noChangeAspect="1"/>
          </p:cNvPicPr>
          <p:nvPr/>
        </p:nvPicPr>
        <p:blipFill>
          <a:blip r:embed="rId4"/>
          <a:stretch>
            <a:fillRect/>
          </a:stretch>
        </p:blipFill>
        <p:spPr>
          <a:xfrm>
            <a:off x="7052310" y="3843020"/>
            <a:ext cx="4700270" cy="26441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sp>
        <p:nvSpPr>
          <p:cNvPr id="3" name="文本框 2"/>
          <p:cNvSpPr txBox="1"/>
          <p:nvPr>
            <p:custDataLst>
              <p:tags r:id="rId3"/>
            </p:custDataLst>
          </p:nvPr>
        </p:nvSpPr>
        <p:spPr>
          <a:xfrm>
            <a:off x="1135380" y="482600"/>
            <a:ext cx="7875905" cy="706755"/>
          </a:xfrm>
          <a:prstGeom prst="rect">
            <a:avLst/>
          </a:prstGeom>
          <a:noFill/>
        </p:spPr>
        <p:txBody>
          <a:bodyPr wrap="square" rtlCol="0">
            <a:spAutoFit/>
          </a:bodyPr>
          <a:p>
            <a:r>
              <a:rPr lang="zh-CN" altLang="en-US" sz="4000" b="1" spc="-300" dirty="0">
                <a:solidFill>
                  <a:srgbClr val="6D8A8F"/>
                </a:solidFill>
                <a:latin typeface="黑体" charset="0"/>
                <a:ea typeface="黑体" charset="0"/>
                <a:cs typeface="宋体" pitchFamily="2" charset="-122"/>
                <a:sym typeface="+mn-ea"/>
              </a:rPr>
              <a:t>二、</a:t>
            </a:r>
            <a:r>
              <a:rPr lang="en-US" altLang="zh-CN" sz="4000" b="1" spc="-300" dirty="0">
                <a:solidFill>
                  <a:srgbClr val="6D8A8F"/>
                </a:solidFill>
                <a:latin typeface="黑体" charset="0"/>
                <a:ea typeface="黑体" charset="0"/>
                <a:cs typeface="宋体" pitchFamily="2" charset="-122"/>
                <a:sym typeface="+mn-ea"/>
              </a:rPr>
              <a:t>系统</a:t>
            </a:r>
            <a:r>
              <a:rPr lang="zh-CN" altLang="en-US" sz="4000" b="1" spc="-300" dirty="0">
                <a:solidFill>
                  <a:srgbClr val="6D8A8F"/>
                </a:solidFill>
                <a:latin typeface="黑体" charset="0"/>
                <a:ea typeface="黑体" charset="0"/>
                <a:cs typeface="宋体" pitchFamily="2" charset="-122"/>
                <a:sym typeface="+mn-ea"/>
              </a:rPr>
              <a:t>界面演示——移动端</a:t>
            </a:r>
            <a:r>
              <a:rPr lang="zh-CN" altLang="en-US" sz="4000" b="1" spc="-300" dirty="0">
                <a:solidFill>
                  <a:srgbClr val="6D8A8F"/>
                </a:solidFill>
                <a:latin typeface="黑体" charset="0"/>
                <a:ea typeface="黑体" charset="0"/>
                <a:cs typeface="宋体" pitchFamily="2" charset="-122"/>
                <a:sym typeface="+mn-ea"/>
              </a:rPr>
              <a:t>界面</a:t>
            </a:r>
            <a:endParaRPr lang="zh-CN" altLang="en-US" sz="4000" b="1" spc="-300" dirty="0">
              <a:solidFill>
                <a:srgbClr val="6D8A8F"/>
              </a:solidFill>
              <a:latin typeface="黑体" charset="0"/>
              <a:ea typeface="黑体" charset="0"/>
              <a:cs typeface="宋体" pitchFamily="2" charset="-122"/>
              <a:sym typeface="+mn-ea"/>
            </a:endParaRPr>
          </a:p>
        </p:txBody>
      </p:sp>
      <p:pic>
        <p:nvPicPr>
          <p:cNvPr id="4" name="图片 3" descr="{41CA0355-7EF2-973A-E4DE-A215A708793C}"/>
          <p:cNvPicPr>
            <a:picLocks noChangeAspect="1"/>
          </p:cNvPicPr>
          <p:nvPr/>
        </p:nvPicPr>
        <p:blipFill>
          <a:blip r:embed="rId4"/>
          <a:stretch>
            <a:fillRect/>
          </a:stretch>
        </p:blipFill>
        <p:spPr>
          <a:xfrm>
            <a:off x="1590675" y="1419860"/>
            <a:ext cx="9010650" cy="45605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截屏2023-04-17 上午11.29.18"/>
          <p:cNvPicPr>
            <a:picLocks noChangeAspect="1"/>
          </p:cNvPicPr>
          <p:nvPr>
            <p:ph idx="1"/>
          </p:nvPr>
        </p:nvPicPr>
        <p:blipFill>
          <a:blip r:embed="rId1"/>
          <a:stretch>
            <a:fillRect/>
          </a:stretch>
        </p:blipFill>
        <p:spPr>
          <a:xfrm>
            <a:off x="0" y="0"/>
            <a:ext cx="12322175" cy="6956425"/>
          </a:xfrm>
          <a:prstGeom prst="rect">
            <a:avLst/>
          </a:prstGeom>
        </p:spPr>
      </p:pic>
      <p:sp>
        <p:nvSpPr>
          <p:cNvPr id="3" name="矩形 2">
            <a:hlinkClick r:id="rId2" tooltip=""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tooltip=""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tooltip=""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tooltip=""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6" tooltip="" action="ppaction://hlinksldjump"/>
          </p:cNvPr>
          <p:cNvSpPr/>
          <p:nvPr/>
        </p:nvSpPr>
        <p:spPr>
          <a:xfrm>
            <a:off x="10045700" y="1691005"/>
            <a:ext cx="108394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tooltip="" action="ppaction://hlinksldjump"/>
          </p:cNvPr>
          <p:cNvSpPr/>
          <p:nvPr/>
        </p:nvSpPr>
        <p:spPr>
          <a:xfrm>
            <a:off x="1115695" y="2068195"/>
            <a:ext cx="2032635"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8" tooltip=""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9" tooltip="" action="ppaction://hlinksldjump"/>
          </p:cNvPr>
          <p:cNvSpPr/>
          <p:nvPr/>
        </p:nvSpPr>
        <p:spPr>
          <a:xfrm>
            <a:off x="6510020" y="109220"/>
            <a:ext cx="2159000"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截屏2023-04-17 上午11.29.28"/>
          <p:cNvPicPr>
            <a:picLocks noChangeAspect="1"/>
          </p:cNvPicPr>
          <p:nvPr>
            <p:ph idx="1"/>
          </p:nvPr>
        </p:nvPicPr>
        <p:blipFill>
          <a:blip r:embed="rId1"/>
          <a:stretch>
            <a:fillRect/>
          </a:stretch>
        </p:blipFill>
        <p:spPr>
          <a:xfrm>
            <a:off x="0" y="0"/>
            <a:ext cx="12192635" cy="6858635"/>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截屏2023-04-17 上午11.29.38"/>
          <p:cNvPicPr>
            <a:picLocks noChangeAspect="1"/>
          </p:cNvPicPr>
          <p:nvPr>
            <p:ph idx="1"/>
          </p:nvPr>
        </p:nvPicPr>
        <p:blipFill>
          <a:blip r:embed="rId1"/>
          <a:stretch>
            <a:fillRect/>
          </a:stretch>
        </p:blipFill>
        <p:spPr>
          <a:xfrm>
            <a:off x="0" y="0"/>
            <a:ext cx="12191365" cy="6856095"/>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7" tooltip="" action="ppaction://hlinksldjump"/>
          </p:cNvPr>
          <p:cNvSpPr/>
          <p:nvPr/>
        </p:nvSpPr>
        <p:spPr>
          <a:xfrm>
            <a:off x="2606675" y="119380"/>
            <a:ext cx="108394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截屏2023-04-17 上午11.30.08"/>
          <p:cNvPicPr>
            <a:picLocks noChangeAspect="1"/>
          </p:cNvPicPr>
          <p:nvPr>
            <p:ph idx="1"/>
          </p:nvPr>
        </p:nvPicPr>
        <p:blipFill>
          <a:blip r:embed="rId1"/>
          <a:stretch>
            <a:fillRect/>
          </a:stretch>
        </p:blipFill>
        <p:spPr>
          <a:xfrm>
            <a:off x="0" y="0"/>
            <a:ext cx="12192000" cy="6864350"/>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7" tooltip="" action="ppaction://hlinksldjump"/>
          </p:cNvPr>
          <p:cNvSpPr/>
          <p:nvPr/>
        </p:nvSpPr>
        <p:spPr>
          <a:xfrm>
            <a:off x="6694170" y="671195"/>
            <a:ext cx="2333625" cy="56070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sp>
        <p:nvSpPr>
          <p:cNvPr id="2" name="文本框 1"/>
          <p:cNvSpPr txBox="1"/>
          <p:nvPr/>
        </p:nvSpPr>
        <p:spPr>
          <a:xfrm>
            <a:off x="3996690" y="1056640"/>
            <a:ext cx="7686040" cy="5015865"/>
          </a:xfrm>
          <a:prstGeom prst="rect">
            <a:avLst/>
          </a:prstGeom>
          <a:noFill/>
        </p:spPr>
        <p:txBody>
          <a:bodyPr wrap="square" rtlCol="0">
            <a:spAutoFit/>
          </a:bodyPr>
          <a:p>
            <a:r>
              <a:rPr lang="zh-CN" altLang="en-US" sz="2000" b="1">
                <a:latin typeface="黑体" charset="0"/>
                <a:ea typeface="黑体" charset="0"/>
                <a:cs typeface="黑体" charset="0"/>
              </a:rPr>
              <a:t>产品名称</a:t>
            </a:r>
            <a:r>
              <a:rPr lang="zh-CN" altLang="en-US" sz="2000">
                <a:latin typeface="黑体" charset="0"/>
                <a:ea typeface="黑体" charset="0"/>
                <a:cs typeface="黑体" charset="0"/>
              </a:rPr>
              <a:t>：HeartWave</a:t>
            </a:r>
            <a:endParaRPr lang="zh-CN" altLang="en-US" sz="2000">
              <a:latin typeface="黑体" charset="0"/>
              <a:ea typeface="黑体" charset="0"/>
              <a:cs typeface="黑体" charset="0"/>
            </a:endParaRPr>
          </a:p>
          <a:p>
            <a:endParaRPr lang="zh-CN" altLang="en-US" sz="2000">
              <a:latin typeface="黑体" charset="0"/>
              <a:ea typeface="黑体" charset="0"/>
              <a:cs typeface="黑体" charset="0"/>
            </a:endParaRPr>
          </a:p>
          <a:p>
            <a:r>
              <a:rPr lang="zh-CN" altLang="en-US" sz="2000" b="1">
                <a:latin typeface="黑体" charset="0"/>
                <a:ea typeface="黑体" charset="0"/>
                <a:cs typeface="黑体" charset="0"/>
              </a:rPr>
              <a:t>产品性质</a:t>
            </a:r>
            <a:r>
              <a:rPr lang="zh-CN" altLang="en-US" sz="2000">
                <a:latin typeface="黑体" charset="0"/>
                <a:ea typeface="黑体" charset="0"/>
                <a:cs typeface="黑体" charset="0"/>
              </a:rPr>
              <a:t>：一款面向关注自身情绪并且有记日记习惯、希望通过音乐来减压交友的音乐爱好者。</a:t>
            </a:r>
            <a:endParaRPr lang="zh-CN" altLang="en-US" sz="2000">
              <a:latin typeface="黑体" charset="0"/>
              <a:ea typeface="黑体" charset="0"/>
              <a:cs typeface="黑体" charset="0"/>
            </a:endParaRPr>
          </a:p>
          <a:p>
            <a:endParaRPr lang="zh-CN" altLang="en-US" sz="2000">
              <a:latin typeface="黑体" charset="0"/>
              <a:ea typeface="黑体" charset="0"/>
              <a:cs typeface="黑体" charset="0"/>
            </a:endParaRPr>
          </a:p>
          <a:p>
            <a:r>
              <a:rPr lang="zh-CN" altLang="en-US" sz="2000" b="1">
                <a:latin typeface="黑体" charset="0"/>
                <a:ea typeface="黑体" charset="0"/>
                <a:cs typeface="黑体" charset="0"/>
              </a:rPr>
              <a:t>产品模式</a:t>
            </a:r>
            <a:r>
              <a:rPr lang="zh-CN" altLang="en-US" sz="2000">
                <a:latin typeface="黑体" charset="0"/>
                <a:ea typeface="黑体" charset="0"/>
                <a:cs typeface="黑体" charset="0"/>
              </a:rPr>
              <a:t>：PC端应用程序、微信小程序、手机移动端APP。</a:t>
            </a:r>
            <a:endParaRPr lang="zh-CN" altLang="en-US" sz="2000">
              <a:latin typeface="黑体" charset="0"/>
              <a:ea typeface="黑体" charset="0"/>
              <a:cs typeface="黑体" charset="0"/>
            </a:endParaRPr>
          </a:p>
          <a:p>
            <a:endParaRPr lang="zh-CN" altLang="en-US" sz="2000">
              <a:latin typeface="黑体" charset="0"/>
              <a:ea typeface="黑体" charset="0"/>
              <a:cs typeface="黑体" charset="0"/>
            </a:endParaRPr>
          </a:p>
          <a:p>
            <a:r>
              <a:rPr lang="zh-CN" altLang="en-US" sz="2000" b="1">
                <a:latin typeface="黑体" charset="0"/>
                <a:ea typeface="黑体" charset="0"/>
                <a:cs typeface="黑体" charset="0"/>
              </a:rPr>
              <a:t>产品功能</a:t>
            </a:r>
            <a:r>
              <a:rPr lang="zh-CN" altLang="en-US" sz="2000">
                <a:latin typeface="黑体" charset="0"/>
                <a:ea typeface="黑体" charset="0"/>
                <a:cs typeface="黑体" charset="0"/>
              </a:rPr>
              <a:t>：</a:t>
            </a:r>
            <a:endParaRPr lang="zh-CN" altLang="en-US" sz="2000">
              <a:latin typeface="黑体" charset="0"/>
              <a:ea typeface="黑体" charset="0"/>
              <a:cs typeface="黑体" charset="0"/>
            </a:endParaRPr>
          </a:p>
          <a:p>
            <a:endParaRPr lang="zh-CN" altLang="en-US" sz="2000">
              <a:latin typeface="黑体" charset="0"/>
              <a:ea typeface="黑体" charset="0"/>
              <a:cs typeface="黑体" charset="0"/>
            </a:endParaRPr>
          </a:p>
          <a:p>
            <a:r>
              <a:rPr lang="zh-CN" altLang="en-US" sz="2000">
                <a:latin typeface="黑体" charset="0"/>
                <a:ea typeface="黑体" charset="0"/>
                <a:cs typeface="黑体" charset="0"/>
              </a:rPr>
              <a:t>- </a:t>
            </a:r>
            <a:r>
              <a:rPr lang="zh-CN" altLang="en-US" sz="2000" b="1">
                <a:solidFill>
                  <a:srgbClr val="6D8A8F"/>
                </a:solidFill>
                <a:latin typeface="黑体" charset="0"/>
                <a:ea typeface="黑体" charset="0"/>
                <a:cs typeface="黑体" charset="0"/>
              </a:rPr>
              <a:t>“音乐情绪推荐”</a:t>
            </a:r>
            <a:r>
              <a:rPr lang="zh-CN" altLang="en-US" sz="2000">
                <a:latin typeface="黑体" charset="0"/>
                <a:ea typeface="黑体" charset="0"/>
                <a:cs typeface="黑体" charset="0"/>
              </a:rPr>
              <a:t>：能够根据用户的情绪精准推荐适合其当下情绪听的音乐。</a:t>
            </a:r>
            <a:endParaRPr lang="zh-CN" altLang="en-US" sz="2000">
              <a:latin typeface="黑体" charset="0"/>
              <a:ea typeface="黑体" charset="0"/>
              <a:cs typeface="黑体" charset="0"/>
            </a:endParaRPr>
          </a:p>
          <a:p>
            <a:r>
              <a:rPr lang="zh-CN" altLang="en-US" sz="2000">
                <a:latin typeface="黑体" charset="0"/>
                <a:ea typeface="黑体" charset="0"/>
                <a:cs typeface="黑体" charset="0"/>
              </a:rPr>
              <a:t>- </a:t>
            </a:r>
            <a:r>
              <a:rPr lang="zh-CN" altLang="en-US" sz="2000" b="1">
                <a:solidFill>
                  <a:srgbClr val="6D8A8F"/>
                </a:solidFill>
                <a:latin typeface="黑体" charset="0"/>
                <a:ea typeface="黑体" charset="0"/>
                <a:cs typeface="黑体" charset="0"/>
              </a:rPr>
              <a:t>“音乐室社交板块”</a:t>
            </a:r>
            <a:r>
              <a:rPr lang="zh-CN" altLang="en-US" sz="2000">
                <a:latin typeface="黑体" charset="0"/>
                <a:ea typeface="黑体" charset="0"/>
                <a:cs typeface="黑体" charset="0"/>
              </a:rPr>
              <a:t>：用户可以创建音乐室或者申请加入别人的音乐室一起听歌、一起聊天、一起唱歌。</a:t>
            </a:r>
            <a:endParaRPr lang="zh-CN" altLang="en-US" sz="2000">
              <a:latin typeface="黑体" charset="0"/>
              <a:ea typeface="黑体" charset="0"/>
              <a:cs typeface="黑体" charset="0"/>
            </a:endParaRPr>
          </a:p>
          <a:p>
            <a:r>
              <a:rPr lang="zh-CN" altLang="en-US" sz="2000">
                <a:latin typeface="黑体" charset="0"/>
                <a:ea typeface="黑体" charset="0"/>
                <a:cs typeface="黑体" charset="0"/>
              </a:rPr>
              <a:t>- </a:t>
            </a:r>
            <a:r>
              <a:rPr lang="zh-CN" altLang="en-US" sz="2000" b="1">
                <a:solidFill>
                  <a:srgbClr val="6D8A8F"/>
                </a:solidFill>
                <a:latin typeface="黑体" charset="0"/>
                <a:ea typeface="黑体" charset="0"/>
                <a:cs typeface="黑体" charset="0"/>
              </a:rPr>
              <a:t>“日记随笔板块”</a:t>
            </a:r>
            <a:r>
              <a:rPr lang="zh-CN" altLang="en-US" sz="2000">
                <a:latin typeface="黑体" charset="0"/>
                <a:ea typeface="黑体" charset="0"/>
                <a:cs typeface="黑体" charset="0"/>
              </a:rPr>
              <a:t>：用户可以在随笔中心记录日记，同时可以查看自己之前记录的日记以及好友最近记录的日记。</a:t>
            </a:r>
            <a:endParaRPr lang="zh-CN" altLang="en-US" sz="2000">
              <a:latin typeface="黑体" charset="0"/>
              <a:ea typeface="黑体" charset="0"/>
              <a:cs typeface="黑体" charset="0"/>
            </a:endParaRPr>
          </a:p>
          <a:p>
            <a:endParaRPr lang="zh-CN" altLang="en-US" sz="2000">
              <a:latin typeface="黑体" charset="0"/>
              <a:ea typeface="黑体" charset="0"/>
              <a:cs typeface="黑体" charset="0"/>
            </a:endParaRPr>
          </a:p>
        </p:txBody>
      </p:sp>
      <p:sp>
        <p:nvSpPr>
          <p:cNvPr id="3" name="文本框 2"/>
          <p:cNvSpPr txBox="1"/>
          <p:nvPr>
            <p:custDataLst>
              <p:tags r:id="rId3"/>
            </p:custDataLst>
          </p:nvPr>
        </p:nvSpPr>
        <p:spPr>
          <a:xfrm>
            <a:off x="123190" y="1762760"/>
            <a:ext cx="3657600" cy="706755"/>
          </a:xfrm>
          <a:prstGeom prst="rect">
            <a:avLst/>
          </a:prstGeom>
          <a:noFill/>
        </p:spPr>
        <p:txBody>
          <a:bodyPr wrap="square" rtlCol="0">
            <a:spAutoFit/>
          </a:bodyPr>
          <a:p>
            <a:pPr algn="ctr"/>
            <a:r>
              <a:rPr lang="zh-CN" altLang="en-US" sz="4000" b="1" spc="-300" dirty="0">
                <a:solidFill>
                  <a:srgbClr val="6D8A8F"/>
                </a:solidFill>
                <a:latin typeface="黑体" charset="0"/>
                <a:ea typeface="黑体" charset="0"/>
              </a:rPr>
              <a:t>产品简介</a:t>
            </a:r>
            <a:endParaRPr lang="zh-CN" altLang="en-US" sz="4000" b="1" spc="-300" dirty="0">
              <a:solidFill>
                <a:srgbClr val="6D8A8F"/>
              </a:solidFill>
              <a:latin typeface="黑体" charset="0"/>
              <a:ea typeface="黑体"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descr="3064460357"/>
          <p:cNvPicPr>
            <a:picLocks noChangeAspect="1"/>
          </p:cNvPicPr>
          <p:nvPr>
            <p:ph idx="1"/>
          </p:nvPr>
        </p:nvPicPr>
        <p:blipFill>
          <a:blip r:embed="rId1"/>
          <a:stretch>
            <a:fillRect/>
          </a:stretch>
        </p:blipFill>
        <p:spPr>
          <a:xfrm>
            <a:off x="0" y="0"/>
            <a:ext cx="12192635" cy="6880860"/>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55905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7" tooltip="" action="ppaction://hlinksldjump"/>
          </p:cNvPr>
          <p:cNvSpPr/>
          <p:nvPr/>
        </p:nvSpPr>
        <p:spPr>
          <a:xfrm>
            <a:off x="10549890" y="839470"/>
            <a:ext cx="1530985"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截屏2023-04-17 上午11.33.47"/>
          <p:cNvPicPr>
            <a:picLocks noChangeAspect="1"/>
          </p:cNvPicPr>
          <p:nvPr>
            <p:ph idx="1"/>
          </p:nvPr>
        </p:nvPicPr>
        <p:blipFill>
          <a:blip r:embed="rId1"/>
          <a:stretch>
            <a:fillRect/>
          </a:stretch>
        </p:blipFill>
        <p:spPr>
          <a:xfrm>
            <a:off x="-157480" y="-88900"/>
            <a:ext cx="12348845" cy="6947535"/>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descr="Untitled 5"/>
          <p:cNvPicPr>
            <a:picLocks noChangeAspect="1"/>
          </p:cNvPicPr>
          <p:nvPr>
            <p:ph idx="1"/>
          </p:nvPr>
        </p:nvPicPr>
        <p:blipFill>
          <a:blip r:embed="rId1"/>
          <a:stretch>
            <a:fillRect/>
          </a:stretch>
        </p:blipFill>
        <p:spPr>
          <a:xfrm>
            <a:off x="-73660" y="-41275"/>
            <a:ext cx="12266295" cy="6899910"/>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7" tooltip="" action="ppaction://hlinksldjump"/>
          </p:cNvPr>
          <p:cNvSpPr/>
          <p:nvPr/>
        </p:nvSpPr>
        <p:spPr>
          <a:xfrm>
            <a:off x="6500495" y="1978660"/>
            <a:ext cx="111315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8" tooltip="" action="ppaction://hlinksldjump"/>
          </p:cNvPr>
          <p:cNvSpPr/>
          <p:nvPr/>
        </p:nvSpPr>
        <p:spPr>
          <a:xfrm>
            <a:off x="1804035" y="2608580"/>
            <a:ext cx="1297305" cy="75438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6" name="图片 5" descr="截屏2023-04-27 下午8.25.15"/>
          <p:cNvPicPr>
            <a:picLocks noChangeAspect="1"/>
          </p:cNvPicPr>
          <p:nvPr/>
        </p:nvPicPr>
        <p:blipFill>
          <a:blip r:embed="rId1"/>
          <a:stretch>
            <a:fillRect/>
          </a:stretch>
        </p:blipFill>
        <p:spPr>
          <a:xfrm>
            <a:off x="0" y="-118110"/>
            <a:ext cx="12192000" cy="6976110"/>
          </a:xfrm>
          <a:prstGeom prst="rect">
            <a:avLst/>
          </a:prstGeom>
        </p:spPr>
      </p:pic>
      <p:sp>
        <p:nvSpPr>
          <p:cNvPr id="4" name="矩形 3">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tooltip="" action="ppaction://hlinksldjump"/>
          </p:cNvPr>
          <p:cNvSpPr/>
          <p:nvPr/>
        </p:nvSpPr>
        <p:spPr>
          <a:xfrm>
            <a:off x="7023100" y="4331970"/>
            <a:ext cx="1229995" cy="57086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a:hlinkClick r:id="rId8" tooltip="" action="ppaction://hlinksldjump"/>
          </p:cNvPr>
          <p:cNvSpPr/>
          <p:nvPr/>
        </p:nvSpPr>
        <p:spPr>
          <a:xfrm>
            <a:off x="5029200" y="4410710"/>
            <a:ext cx="1229995" cy="57086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2697968640"/>
          <p:cNvPicPr>
            <a:picLocks noChangeAspect="1"/>
          </p:cNvPicPr>
          <p:nvPr>
            <p:ph idx="1"/>
          </p:nvPr>
        </p:nvPicPr>
        <p:blipFill>
          <a:blip r:embed="rId1"/>
          <a:stretch>
            <a:fillRect/>
          </a:stretch>
        </p:blipFill>
        <p:spPr>
          <a:xfrm>
            <a:off x="0" y="0"/>
            <a:ext cx="12192635" cy="6857365"/>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7" tooltip="" action="ppaction://hlinksldjump"/>
          </p:cNvPr>
          <p:cNvSpPr/>
          <p:nvPr/>
        </p:nvSpPr>
        <p:spPr>
          <a:xfrm>
            <a:off x="10626725" y="5349240"/>
            <a:ext cx="1384935" cy="6959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截屏2023-04-27 下午4.33.16"/>
          <p:cNvPicPr>
            <a:picLocks noChangeAspect="1"/>
          </p:cNvPicPr>
          <p:nvPr>
            <p:ph idx="1"/>
          </p:nvPr>
        </p:nvPicPr>
        <p:blipFill>
          <a:blip r:embed="rId1"/>
          <a:stretch>
            <a:fillRect/>
          </a:stretch>
        </p:blipFill>
        <p:spPr>
          <a:xfrm>
            <a:off x="0" y="0"/>
            <a:ext cx="12192000" cy="6856095"/>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7" name="图片 6" descr="截屏2023-04-27 下午10.11.49"/>
          <p:cNvPicPr>
            <a:picLocks noChangeAspect="1"/>
          </p:cNvPicPr>
          <p:nvPr/>
        </p:nvPicPr>
        <p:blipFill>
          <a:blip r:embed="rId1"/>
          <a:stretch>
            <a:fillRect/>
          </a:stretch>
        </p:blipFill>
        <p:spPr>
          <a:xfrm>
            <a:off x="0" y="0"/>
            <a:ext cx="12192000" cy="6858000"/>
          </a:xfrm>
          <a:prstGeom prst="rect">
            <a:avLst/>
          </a:prstGeom>
        </p:spPr>
      </p:pic>
      <p:sp>
        <p:nvSpPr>
          <p:cNvPr id="4" name="矩形 3">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a:hlinkClick r:id="rId7" tooltip="" action="ppaction://hlinksldjump"/>
          </p:cNvPr>
          <p:cNvSpPr/>
          <p:nvPr/>
        </p:nvSpPr>
        <p:spPr>
          <a:xfrm>
            <a:off x="5967730" y="4323715"/>
            <a:ext cx="121983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截屏2023-04-27 下午10.11.58"/>
          <p:cNvPicPr>
            <a:picLocks noChangeAspect="1"/>
          </p:cNvPicPr>
          <p:nvPr>
            <p:ph idx="1"/>
          </p:nvPr>
        </p:nvPicPr>
        <p:blipFill>
          <a:blip r:embed="rId1"/>
          <a:stretch>
            <a:fillRect/>
          </a:stretch>
        </p:blipFill>
        <p:spPr>
          <a:xfrm>
            <a:off x="0" y="0"/>
            <a:ext cx="12191365" cy="6854190"/>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2" action="ppaction://hlinksldjump"/>
          </p:cNvPr>
          <p:cNvSpPr/>
          <p:nvPr/>
        </p:nvSpPr>
        <p:spPr>
          <a:xfrm>
            <a:off x="6035675" y="3585845"/>
            <a:ext cx="99758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5" name="图片 4" descr="截屏2023-04-27 下午8.23.39"/>
          <p:cNvPicPr>
            <a:picLocks noChangeAspect="1"/>
          </p:cNvPicPr>
          <p:nvPr/>
        </p:nvPicPr>
        <p:blipFill>
          <a:blip r:embed="rId1"/>
          <a:stretch>
            <a:fillRect/>
          </a:stretch>
        </p:blipFill>
        <p:spPr>
          <a:xfrm>
            <a:off x="0" y="-118745"/>
            <a:ext cx="12192635" cy="6946900"/>
          </a:xfrm>
          <a:prstGeom prst="rect">
            <a:avLst/>
          </a:prstGeom>
        </p:spPr>
      </p:pic>
      <p:sp>
        <p:nvSpPr>
          <p:cNvPr id="4" name="矩形 3">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截屏2023-04-27 下午4.16.15"/>
          <p:cNvPicPr>
            <a:picLocks noChangeAspect="1"/>
          </p:cNvPicPr>
          <p:nvPr>
            <p:ph idx="1"/>
          </p:nvPr>
        </p:nvPicPr>
        <p:blipFill>
          <a:blip r:embed="rId1"/>
          <a:stretch>
            <a:fillRect/>
          </a:stretch>
        </p:blipFill>
        <p:spPr>
          <a:xfrm>
            <a:off x="0" y="0"/>
            <a:ext cx="12192635" cy="6857365"/>
          </a:xfrm>
          <a:prstGeom prst="rect">
            <a:avLst/>
          </a:prstGeom>
        </p:spPr>
      </p:pic>
      <p:sp>
        <p:nvSpPr>
          <p:cNvPr id="3" name="矩形 2">
            <a:hlinkClick r:id="rId2" tooltip="" action="ppaction://hlinksldjump"/>
          </p:cNvPr>
          <p:cNvSpPr/>
          <p:nvPr/>
        </p:nvSpPr>
        <p:spPr>
          <a:xfrm>
            <a:off x="6954520" y="5386705"/>
            <a:ext cx="2315210" cy="45402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a:hlinkClick r:id="rId6" action="ppaction://hlinksldjump"/>
          </p:cNvPr>
          <p:cNvSpPr/>
          <p:nvPr/>
        </p:nvSpPr>
        <p:spPr>
          <a:xfrm>
            <a:off x="164465" y="6156960"/>
            <a:ext cx="9742170" cy="638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r="15649"/>
          <a:stretch>
            <a:fillRect/>
          </a:stretch>
        </p:blipFill>
        <p:spPr>
          <a:xfrm rot="5400000">
            <a:off x="2667003" y="-2667001"/>
            <a:ext cx="6857999" cy="12192002"/>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71119" t="84021"/>
          <a:stretch>
            <a:fillRect/>
          </a:stretch>
        </p:blipFill>
        <p:spPr>
          <a:xfrm>
            <a:off x="9489171" y="4615543"/>
            <a:ext cx="2702829" cy="2242456"/>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sp>
        <p:nvSpPr>
          <p:cNvPr id="12" name="文本框 11"/>
          <p:cNvSpPr txBox="1"/>
          <p:nvPr>
            <p:custDataLst>
              <p:tags r:id="rId4"/>
            </p:custDataLst>
          </p:nvPr>
        </p:nvSpPr>
        <p:spPr>
          <a:xfrm>
            <a:off x="3750945" y="1212850"/>
            <a:ext cx="5109845" cy="4244975"/>
          </a:xfrm>
          <a:prstGeom prst="rect">
            <a:avLst/>
          </a:prstGeom>
          <a:noFill/>
          <a:extLst>
            <a:ext uri="{909E8E84-426E-40DD-AFC4-6F175D3DCCD1}">
              <a14:hiddenFill xmlns:a14="http://schemas.microsoft.com/office/drawing/2010/main">
                <a:solidFill>
                  <a:schemeClr val="bg1">
                    <a:lumMod val="95000"/>
                    <a:alpha val="70000"/>
                  </a:schemeClr>
                </a:solidFill>
              </a14:hiddenFill>
            </a:ext>
          </a:ex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600" b="1" spc="-300" dirty="0">
                <a:solidFill>
                  <a:srgbClr val="6D8A8F"/>
                </a:solidFill>
                <a:latin typeface="黑体" charset="0"/>
                <a:ea typeface="黑体" charset="0"/>
                <a:cs typeface="黑体" charset="0"/>
                <a:sym typeface="+mn-ea"/>
              </a:rPr>
              <a:t>01 </a:t>
            </a:r>
            <a:r>
              <a:rPr lang="en-US" altLang="zh-CN" sz="3600" b="1" dirty="0">
                <a:solidFill>
                  <a:srgbClr val="6D8A8F"/>
                </a:solidFill>
                <a:latin typeface="黑体" charset="0"/>
                <a:ea typeface="黑体" charset="0"/>
                <a:cs typeface="黑体" charset="0"/>
                <a:sym typeface="+mn-ea"/>
              </a:rPr>
              <a:t>创新</a:t>
            </a:r>
            <a:r>
              <a:rPr lang="zh-CN" altLang="en-US" sz="3600" b="1" dirty="0">
                <a:solidFill>
                  <a:srgbClr val="6D8A8F"/>
                </a:solidFill>
                <a:latin typeface="黑体" charset="0"/>
                <a:ea typeface="黑体" charset="0"/>
                <a:cs typeface="黑体" charset="0"/>
                <a:sym typeface="+mn-ea"/>
              </a:rPr>
              <a:t>背景</a:t>
            </a:r>
            <a:endParaRPr lang="en-US" altLang="zh-CN" sz="3600" b="1" dirty="0">
              <a:solidFill>
                <a:srgbClr val="6D8A8F"/>
              </a:solidFill>
              <a:latin typeface="黑体" charset="0"/>
              <a:ea typeface="黑体" charset="0"/>
              <a:cs typeface="黑体" charset="0"/>
              <a:sym typeface="+mn-ea"/>
            </a:endParaRPr>
          </a:p>
          <a:p>
            <a:endParaRPr lang="en-US" altLang="zh-CN" sz="3600" b="1" dirty="0">
              <a:solidFill>
                <a:srgbClr val="6D8A8F"/>
              </a:solidFill>
              <a:latin typeface="黑体" charset="0"/>
              <a:ea typeface="黑体" charset="0"/>
              <a:cs typeface="黑体" charset="0"/>
            </a:endParaRPr>
          </a:p>
          <a:p>
            <a:r>
              <a:rPr lang="en-US" altLang="zh-CN" sz="3600" b="1" spc="-300" dirty="0">
                <a:solidFill>
                  <a:srgbClr val="6D8A8F"/>
                </a:solidFill>
                <a:latin typeface="黑体" charset="0"/>
                <a:ea typeface="黑体" charset="0"/>
                <a:cs typeface="黑体" charset="0"/>
              </a:rPr>
              <a:t>02 </a:t>
            </a:r>
            <a:r>
              <a:rPr lang="en-US" altLang="zh-CN" sz="3600" b="1" dirty="0">
                <a:solidFill>
                  <a:srgbClr val="6D8A8F"/>
                </a:solidFill>
                <a:latin typeface="黑体" charset="0"/>
                <a:ea typeface="黑体" charset="0"/>
                <a:cs typeface="黑体" charset="0"/>
                <a:sym typeface="+mn-ea"/>
              </a:rPr>
              <a:t>项目功能</a:t>
            </a:r>
            <a:endParaRPr lang="en-US" altLang="zh-CN" sz="3600" b="1" dirty="0">
              <a:solidFill>
                <a:srgbClr val="6D8A8F"/>
              </a:solidFill>
              <a:latin typeface="黑体" charset="0"/>
              <a:ea typeface="黑体" charset="0"/>
              <a:cs typeface="黑体" charset="0"/>
              <a:sym typeface="+mn-ea"/>
            </a:endParaRPr>
          </a:p>
          <a:p>
            <a:endParaRPr lang="en-US" altLang="zh-CN" sz="3600" b="1" dirty="0">
              <a:solidFill>
                <a:srgbClr val="6D8A8F"/>
              </a:solidFill>
              <a:latin typeface="黑体" charset="0"/>
              <a:ea typeface="黑体" charset="0"/>
              <a:cs typeface="黑体" charset="0"/>
            </a:endParaRPr>
          </a:p>
          <a:p>
            <a:r>
              <a:rPr lang="en-US" altLang="zh-CN" sz="3600" b="1" spc="-300" dirty="0">
                <a:solidFill>
                  <a:srgbClr val="6D8A8F"/>
                </a:solidFill>
                <a:latin typeface="黑体" charset="0"/>
                <a:ea typeface="黑体" charset="0"/>
                <a:cs typeface="黑体" charset="0"/>
              </a:rPr>
              <a:t>03 </a:t>
            </a:r>
            <a:r>
              <a:rPr lang="zh-CN" altLang="en-US" sz="3600" b="1" dirty="0">
                <a:solidFill>
                  <a:srgbClr val="6D8A8F"/>
                </a:solidFill>
                <a:latin typeface="黑体" charset="0"/>
                <a:ea typeface="黑体" charset="0"/>
                <a:cs typeface="黑体" charset="0"/>
                <a:sym typeface="+mn-ea"/>
              </a:rPr>
              <a:t>技术分析</a:t>
            </a:r>
            <a:endParaRPr lang="zh-CN" altLang="en-US" sz="3600" b="1" dirty="0">
              <a:solidFill>
                <a:srgbClr val="6D8A8F"/>
              </a:solidFill>
              <a:latin typeface="黑体" charset="0"/>
              <a:ea typeface="黑体" charset="0"/>
              <a:cs typeface="黑体" charset="0"/>
              <a:sym typeface="+mn-ea"/>
            </a:endParaRPr>
          </a:p>
          <a:p>
            <a:endParaRPr lang="zh-CN" altLang="en-US" sz="3600" b="1" dirty="0">
              <a:solidFill>
                <a:srgbClr val="6D8A8F"/>
              </a:solidFill>
              <a:latin typeface="黑体" charset="0"/>
              <a:ea typeface="黑体" charset="0"/>
              <a:cs typeface="黑体" charset="0"/>
              <a:sym typeface="+mn-ea"/>
            </a:endParaRPr>
          </a:p>
          <a:p>
            <a:r>
              <a:rPr lang="en-US" altLang="zh-CN" sz="3600" b="1" spc="-300" dirty="0">
                <a:solidFill>
                  <a:srgbClr val="6D8A8F"/>
                </a:solidFill>
                <a:latin typeface="黑体" charset="0"/>
                <a:ea typeface="黑体" charset="0"/>
                <a:cs typeface="黑体" charset="0"/>
              </a:rPr>
              <a:t>04 </a:t>
            </a:r>
            <a:r>
              <a:rPr lang="zh-CN" altLang="en-US" sz="3600" b="1" spc="-300" dirty="0">
                <a:solidFill>
                  <a:srgbClr val="6D8A8F"/>
                </a:solidFill>
                <a:latin typeface="黑体" charset="0"/>
                <a:ea typeface="黑体" charset="0"/>
                <a:cs typeface="黑体" charset="0"/>
              </a:rPr>
              <a:t>商业计划</a:t>
            </a:r>
            <a:r>
              <a:rPr lang="en-US" altLang="zh-CN" sz="3600" b="1" spc="-300" dirty="0">
                <a:solidFill>
                  <a:srgbClr val="6D8A8F"/>
                </a:solidFill>
                <a:latin typeface="黑体" charset="0"/>
                <a:ea typeface="黑体" charset="0"/>
                <a:cs typeface="黑体" charset="0"/>
              </a:rPr>
              <a:t>&amp;</a:t>
            </a:r>
            <a:r>
              <a:rPr lang="zh-CN" altLang="en-US" sz="3600" b="1" spc="-300" dirty="0">
                <a:solidFill>
                  <a:srgbClr val="6D8A8F"/>
                </a:solidFill>
                <a:latin typeface="黑体" charset="0"/>
                <a:ea typeface="黑体" charset="0"/>
                <a:cs typeface="黑体" charset="0"/>
              </a:rPr>
              <a:t>团队</a:t>
            </a:r>
            <a:endParaRPr lang="zh-CN" altLang="en-US" sz="3600" b="1" spc="-300" dirty="0">
              <a:solidFill>
                <a:srgbClr val="6D8A8F"/>
              </a:solidFill>
              <a:latin typeface="黑体" charset="0"/>
              <a:ea typeface="黑体" charset="0"/>
              <a:cs typeface="黑体"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descr="截屏2023-04-27 上午10.16.34"/>
          <p:cNvPicPr>
            <a:picLocks noChangeAspect="1"/>
          </p:cNvPicPr>
          <p:nvPr>
            <p:ph idx="1"/>
          </p:nvPr>
        </p:nvPicPr>
        <p:blipFill>
          <a:blip r:embed="rId1"/>
          <a:stretch>
            <a:fillRect/>
          </a:stretch>
        </p:blipFill>
        <p:spPr>
          <a:xfrm>
            <a:off x="0" y="0"/>
            <a:ext cx="12192635" cy="6871335"/>
          </a:xfrm>
          <a:prstGeom prst="rect">
            <a:avLst/>
          </a:prstGeom>
        </p:spPr>
      </p:pic>
      <p:sp>
        <p:nvSpPr>
          <p:cNvPr id="3" name="矩形 2">
            <a:hlinkClick r:id="rId2" action="ppaction://hlinksldjump"/>
          </p:cNvPr>
          <p:cNvSpPr/>
          <p:nvPr/>
        </p:nvSpPr>
        <p:spPr>
          <a:xfrm>
            <a:off x="164465" y="213233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a:hlinkClick r:id="rId3" action="ppaction://hlinksldjump"/>
          </p:cNvPr>
          <p:cNvSpPr/>
          <p:nvPr/>
        </p:nvSpPr>
        <p:spPr>
          <a:xfrm>
            <a:off x="164465" y="260858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a:hlinkClick r:id="rId4" action="ppaction://hlinksldjump"/>
          </p:cNvPr>
          <p:cNvSpPr/>
          <p:nvPr/>
        </p:nvSpPr>
        <p:spPr>
          <a:xfrm>
            <a:off x="164465" y="298577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a:hlinkClick r:id="rId5" action="ppaction://hlinksldjump"/>
          </p:cNvPr>
          <p:cNvSpPr/>
          <p:nvPr/>
        </p:nvSpPr>
        <p:spPr>
          <a:xfrm>
            <a:off x="164465" y="3362960"/>
            <a:ext cx="377825" cy="3771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2"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grpSp>
        <p:nvGrpSpPr>
          <p:cNvPr id="13" name="组合 12"/>
          <p:cNvGrpSpPr/>
          <p:nvPr/>
        </p:nvGrpSpPr>
        <p:grpSpPr>
          <a:xfrm>
            <a:off x="3994383" y="1143688"/>
            <a:ext cx="4518660" cy="2714717"/>
            <a:chOff x="3994467" y="1758766"/>
            <a:chExt cx="4518660" cy="2714717"/>
          </a:xfrm>
        </p:grpSpPr>
        <p:grpSp>
          <p:nvGrpSpPr>
            <p:cNvPr id="14" name="组合 13"/>
            <p:cNvGrpSpPr/>
            <p:nvPr/>
          </p:nvGrpSpPr>
          <p:grpSpPr>
            <a:xfrm>
              <a:off x="3994467" y="3500064"/>
              <a:ext cx="4518660" cy="973419"/>
              <a:chOff x="3994467" y="3500064"/>
              <a:chExt cx="4518660" cy="973419"/>
            </a:xfrm>
          </p:grpSpPr>
          <p:sp>
            <p:nvSpPr>
              <p:cNvPr id="17" name="文本框 16"/>
              <p:cNvSpPr txBox="1"/>
              <p:nvPr/>
            </p:nvSpPr>
            <p:spPr>
              <a:xfrm>
                <a:off x="4058602" y="3500064"/>
                <a:ext cx="4454525" cy="768350"/>
              </a:xfrm>
              <a:prstGeom prst="rect">
                <a:avLst/>
              </a:prstGeom>
              <a:noFill/>
            </p:spPr>
            <p:txBody>
              <a:bodyPr wrap="square" rtlCol="0">
                <a:spAutoFit/>
              </a:bodyPr>
              <a:lstStyle/>
              <a:p>
                <a:pPr algn="ctr" defTabSz="685800">
                  <a:defRPr/>
                </a:pPr>
                <a:r>
                  <a:rPr lang="zh-CN" altLang="en-US" sz="4400" b="1" dirty="0">
                    <a:solidFill>
                      <a:srgbClr val="6D8A8F"/>
                    </a:solidFill>
                    <a:latin typeface="Viner Hand ITC" panose="03070502030502020203" pitchFamily="66" charset="0"/>
                    <a:ea typeface="方正卡通简体" panose="03000509000000000000" pitchFamily="65" charset="-122"/>
                    <a:sym typeface="+mn-ea"/>
                  </a:rPr>
                  <a:t>技术分析</a:t>
                </a:r>
                <a:endParaRPr lang="zh-CN" altLang="en-US" sz="4400" b="1" dirty="0">
                  <a:solidFill>
                    <a:srgbClr val="6D8A8F"/>
                  </a:solidFill>
                  <a:latin typeface="Viner Hand ITC" panose="03070502030502020203" pitchFamily="66" charset="0"/>
                  <a:ea typeface="方正卡通简体" panose="03000509000000000000" pitchFamily="65" charset="-122"/>
                  <a:sym typeface="+mn-ea"/>
                </a:endParaRPr>
              </a:p>
            </p:txBody>
          </p:sp>
          <p:sp>
            <p:nvSpPr>
              <p:cNvPr id="18" name="文本框 17"/>
              <p:cNvSpPr txBox="1">
                <a:spLocks noChangeArrowheads="1"/>
              </p:cNvSpPr>
              <p:nvPr/>
            </p:nvSpPr>
            <p:spPr bwMode="auto">
              <a:xfrm>
                <a:off x="3994467" y="4013108"/>
                <a:ext cx="407515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defRPr/>
                </a:pPr>
                <a:endParaRPr lang="id-ID" altLang="zh-CN" sz="2400" dirty="0">
                  <a:solidFill>
                    <a:srgbClr val="6D8A8F"/>
                  </a:solidFill>
                  <a:latin typeface="方正卡通简体" panose="03000509000000000000" pitchFamily="65" charset="-122"/>
                  <a:ea typeface="方正卡通简体" panose="03000509000000000000" pitchFamily="65" charset="-122"/>
                </a:endParaRPr>
              </a:p>
            </p:txBody>
          </p:sp>
        </p:grpSp>
        <p:sp>
          <p:nvSpPr>
            <p:cNvPr id="15" name="菱形 14"/>
            <p:cNvSpPr/>
            <p:nvPr/>
          </p:nvSpPr>
          <p:spPr>
            <a:xfrm>
              <a:off x="5410199" y="1758766"/>
              <a:ext cx="1371600" cy="1371600"/>
            </a:xfrm>
            <a:prstGeom prst="diamond">
              <a:avLst/>
            </a:prstGeom>
            <a:solidFill>
              <a:srgbClr val="6D8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2AD"/>
                </a:solidFill>
                <a:latin typeface="方正卡通简体" panose="03000509000000000000" pitchFamily="65" charset="-122"/>
                <a:ea typeface="方正卡通简体" panose="03000509000000000000" pitchFamily="65" charset="-122"/>
              </a:endParaRPr>
            </a:p>
          </p:txBody>
        </p:sp>
        <p:sp>
          <p:nvSpPr>
            <p:cNvPr id="16" name="矩形 15"/>
            <p:cNvSpPr/>
            <p:nvPr/>
          </p:nvSpPr>
          <p:spPr>
            <a:xfrm>
              <a:off x="5687059" y="2122038"/>
              <a:ext cx="817880" cy="922020"/>
            </a:xfrm>
            <a:prstGeom prst="rect">
              <a:avLst/>
            </a:prstGeom>
          </p:spPr>
          <p:txBody>
            <a:bodyPr wrap="none">
              <a:spAutoFit/>
            </a:bodyPr>
            <a:lstStyle/>
            <a:p>
              <a:pPr algn="dist"/>
              <a:r>
                <a:rPr lang="en-US" altLang="zh-CN" sz="5400" b="1" dirty="0">
                  <a:solidFill>
                    <a:schemeClr val="bg1"/>
                  </a:solidFill>
                  <a:latin typeface="Viner Hand ITC" panose="03070502030502020203" pitchFamily="66" charset="0"/>
                  <a:ea typeface="方正卡通简体" panose="03000509000000000000" pitchFamily="65" charset="-122"/>
                  <a:cs typeface="IrisUPC" panose="020B0604020202020204" pitchFamily="34" charset="-34"/>
                </a:rPr>
                <a:t>03</a:t>
              </a:r>
              <a:endParaRPr lang="en-US" altLang="zh-CN" sz="5400" b="1" dirty="0">
                <a:solidFill>
                  <a:schemeClr val="bg1"/>
                </a:solidFill>
                <a:latin typeface="Viner Hand ITC" panose="03070502030502020203" pitchFamily="66" charset="0"/>
                <a:ea typeface="方正卡通简体" panose="03000509000000000000" pitchFamily="65" charset="-122"/>
                <a:cs typeface="IrisUPC" panose="020B0604020202020204" pitchFamily="34" charset="-34"/>
              </a:endParaRPr>
            </a:p>
          </p:txBody>
        </p:sp>
      </p:grpSp>
      <p:sp>
        <p:nvSpPr>
          <p:cNvPr id="12" name="文本框 11"/>
          <p:cNvSpPr txBox="1"/>
          <p:nvPr>
            <p:custDataLst>
              <p:tags r:id="rId3"/>
            </p:custDataLst>
          </p:nvPr>
        </p:nvSpPr>
        <p:spPr>
          <a:xfrm>
            <a:off x="3195320" y="4109085"/>
            <a:ext cx="5801995" cy="3075305"/>
          </a:xfrm>
          <a:prstGeom prst="rect">
            <a:avLst/>
          </a:prstGeom>
          <a:noFill/>
          <a:extLst>
            <a:ext uri="{909E8E84-426E-40DD-AFC4-6F175D3DCCD1}">
              <a14:hiddenFill xmlns:a14="http://schemas.microsoft.com/office/drawing/2010/main">
                <a:solidFill>
                  <a:schemeClr val="bg1">
                    <a:lumMod val="95000"/>
                    <a:alpha val="70000"/>
                  </a:schemeClr>
                </a:solidFill>
              </a14:hiddenFill>
            </a:ext>
          </a:ex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spc="-300" dirty="0">
                <a:solidFill>
                  <a:srgbClr val="6D8A8F"/>
                </a:solidFill>
                <a:latin typeface="宋体" charset="0"/>
                <a:ea typeface="宋体" charset="0"/>
                <a:cs typeface="黑体" charset="0"/>
                <a:sym typeface="+mn-ea"/>
              </a:rPr>
              <a:t>◎</a:t>
            </a:r>
            <a:r>
              <a:rPr lang="zh-CN" altLang="en-US" sz="2000" spc="-300" dirty="0">
                <a:solidFill>
                  <a:srgbClr val="6D8A8F"/>
                </a:solidFill>
                <a:latin typeface="黑体" charset="0"/>
                <a:ea typeface="黑体" charset="0"/>
                <a:cs typeface="黑体" charset="0"/>
                <a:sym typeface="+mn-ea"/>
              </a:rPr>
              <a:t>系</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统</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架</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构</a:t>
            </a:r>
            <a:endParaRPr lang="zh-CN" altLang="en-US" sz="2000" spc="-300" dirty="0">
              <a:solidFill>
                <a:srgbClr val="6D8A8F"/>
              </a:solidFill>
              <a:latin typeface="黑体" charset="0"/>
              <a:ea typeface="黑体" charset="0"/>
              <a:cs typeface="黑体" charset="0"/>
              <a:sym typeface="+mn-ea"/>
            </a:endParaRPr>
          </a:p>
          <a:p>
            <a:pPr algn="ctr"/>
            <a:r>
              <a:rPr lang="en-US" altLang="zh-CN" sz="2000" spc="-300" dirty="0">
                <a:solidFill>
                  <a:srgbClr val="6D8A8F"/>
                </a:solidFill>
                <a:latin typeface="黑体" charset="0"/>
                <a:ea typeface="黑体" charset="0"/>
                <a:cs typeface="黑体" charset="0"/>
                <a:sym typeface="+mn-ea"/>
              </a:rPr>
              <a:t>◎</a:t>
            </a:r>
            <a:r>
              <a:rPr lang="zh-CN" altLang="en-US" sz="2000" spc="-300" dirty="0">
                <a:solidFill>
                  <a:srgbClr val="6D8A8F"/>
                </a:solidFill>
                <a:latin typeface="黑体" charset="0"/>
                <a:ea typeface="黑体" charset="0"/>
                <a:cs typeface="黑体" charset="0"/>
                <a:sym typeface="+mn-ea"/>
              </a:rPr>
              <a:t>技</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术</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路</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线</a:t>
            </a:r>
            <a:endParaRPr lang="en-US" altLang="zh-CN" sz="2000" spc="-300" dirty="0">
              <a:solidFill>
                <a:srgbClr val="6D8A8F"/>
              </a:solidFill>
              <a:latin typeface="黑体" charset="0"/>
              <a:ea typeface="黑体" charset="0"/>
              <a:cs typeface="黑体" charset="0"/>
              <a:sym typeface="+mn-ea"/>
            </a:endParaRPr>
          </a:p>
          <a:p>
            <a:pPr algn="ctr"/>
            <a:r>
              <a:rPr lang="en-US" altLang="zh-CN" sz="2000" spc="-300" dirty="0">
                <a:solidFill>
                  <a:srgbClr val="6D8A8F"/>
                </a:solidFill>
                <a:latin typeface="宋体" charset="0"/>
                <a:ea typeface="宋体" charset="0"/>
                <a:cs typeface="黑体" charset="0"/>
                <a:sym typeface="+mn-ea"/>
              </a:rPr>
              <a:t>◎</a:t>
            </a:r>
            <a:r>
              <a:rPr lang="zh-CN" altLang="en-US" sz="2000" spc="-300" dirty="0">
                <a:solidFill>
                  <a:srgbClr val="6D8A8F"/>
                </a:solidFill>
                <a:latin typeface="黑体" charset="0"/>
                <a:ea typeface="黑体" charset="0"/>
                <a:cs typeface="黑体" charset="0"/>
              </a:rPr>
              <a:t>相</a:t>
            </a:r>
            <a:r>
              <a:rPr lang="en-US" altLang="zh-CN" sz="2000" spc="-300" dirty="0">
                <a:solidFill>
                  <a:srgbClr val="6D8A8F"/>
                </a:solidFill>
                <a:latin typeface="黑体" charset="0"/>
                <a:ea typeface="黑体" charset="0"/>
                <a:cs typeface="黑体" charset="0"/>
              </a:rPr>
              <a:t> </a:t>
            </a:r>
            <a:r>
              <a:rPr lang="zh-CN" altLang="en-US" sz="2000" spc="-300" dirty="0">
                <a:solidFill>
                  <a:srgbClr val="6D8A8F"/>
                </a:solidFill>
                <a:latin typeface="黑体" charset="0"/>
                <a:ea typeface="黑体" charset="0"/>
                <a:cs typeface="黑体" charset="0"/>
              </a:rPr>
              <a:t>关</a:t>
            </a:r>
            <a:r>
              <a:rPr lang="en-US" altLang="zh-CN" sz="2000" spc="-300" dirty="0">
                <a:solidFill>
                  <a:srgbClr val="6D8A8F"/>
                </a:solidFill>
                <a:latin typeface="黑体" charset="0"/>
                <a:ea typeface="黑体" charset="0"/>
                <a:cs typeface="黑体" charset="0"/>
              </a:rPr>
              <a:t> </a:t>
            </a:r>
            <a:r>
              <a:rPr lang="zh-CN" altLang="en-US" sz="2000" spc="-300" dirty="0">
                <a:solidFill>
                  <a:srgbClr val="6D8A8F"/>
                </a:solidFill>
                <a:latin typeface="黑体" charset="0"/>
                <a:ea typeface="黑体" charset="0"/>
                <a:cs typeface="黑体" charset="0"/>
              </a:rPr>
              <a:t>技</a:t>
            </a:r>
            <a:r>
              <a:rPr lang="en-US" altLang="zh-CN" sz="2000" spc="-300" dirty="0">
                <a:solidFill>
                  <a:srgbClr val="6D8A8F"/>
                </a:solidFill>
                <a:latin typeface="黑体" charset="0"/>
                <a:ea typeface="黑体" charset="0"/>
                <a:cs typeface="黑体" charset="0"/>
              </a:rPr>
              <a:t> </a:t>
            </a:r>
            <a:r>
              <a:rPr lang="zh-CN" altLang="en-US" sz="2000" spc="-300" dirty="0">
                <a:solidFill>
                  <a:srgbClr val="6D8A8F"/>
                </a:solidFill>
                <a:latin typeface="黑体" charset="0"/>
                <a:ea typeface="黑体" charset="0"/>
                <a:cs typeface="黑体" charset="0"/>
              </a:rPr>
              <a:t>术</a:t>
            </a:r>
            <a:r>
              <a:rPr lang="en-US" altLang="zh-CN" sz="2000" spc="-300" dirty="0">
                <a:solidFill>
                  <a:srgbClr val="6D8A8F"/>
                </a:solidFill>
                <a:latin typeface="黑体" charset="0"/>
                <a:ea typeface="黑体" charset="0"/>
                <a:cs typeface="黑体" charset="0"/>
              </a:rPr>
              <a:t> </a:t>
            </a:r>
            <a:r>
              <a:rPr lang="zh-CN" altLang="en-US" sz="2000" spc="-300" dirty="0">
                <a:solidFill>
                  <a:srgbClr val="6D8A8F"/>
                </a:solidFill>
                <a:latin typeface="黑体" charset="0"/>
                <a:ea typeface="黑体" charset="0"/>
                <a:cs typeface="黑体" charset="0"/>
              </a:rPr>
              <a:t>分</a:t>
            </a:r>
            <a:r>
              <a:rPr lang="en-US" altLang="zh-CN" sz="2000" spc="-300" dirty="0">
                <a:solidFill>
                  <a:srgbClr val="6D8A8F"/>
                </a:solidFill>
                <a:latin typeface="黑体" charset="0"/>
                <a:ea typeface="黑体" charset="0"/>
                <a:cs typeface="黑体" charset="0"/>
              </a:rPr>
              <a:t> </a:t>
            </a:r>
            <a:r>
              <a:rPr lang="zh-CN" altLang="en-US" sz="2000" spc="-300" dirty="0">
                <a:solidFill>
                  <a:srgbClr val="6D8A8F"/>
                </a:solidFill>
                <a:latin typeface="黑体" charset="0"/>
                <a:ea typeface="黑体" charset="0"/>
                <a:cs typeface="黑体" charset="0"/>
              </a:rPr>
              <a:t>析</a:t>
            </a:r>
            <a:endParaRPr lang="en-US" altLang="zh-CN" sz="2000" spc="-300" dirty="0">
              <a:solidFill>
                <a:srgbClr val="6D8A8F"/>
              </a:solidFill>
              <a:latin typeface="黑体" charset="0"/>
              <a:ea typeface="黑体" charset="0"/>
              <a:cs typeface="黑体" charset="0"/>
            </a:endParaRPr>
          </a:p>
          <a:p>
            <a:pPr algn="ctr"/>
            <a:endParaRPr lang="en-US" altLang="zh-CN" sz="2000" spc="-300" dirty="0">
              <a:solidFill>
                <a:srgbClr val="6D8A8F"/>
              </a:solidFill>
              <a:latin typeface="黑体" charset="0"/>
              <a:ea typeface="黑体" charset="0"/>
              <a:cs typeface="黑体" charset="0"/>
            </a:endParaRPr>
          </a:p>
          <a:p>
            <a:pPr algn="ctr"/>
            <a:endParaRPr lang="en-US" altLang="zh-CN" sz="2000" spc="-300" dirty="0">
              <a:solidFill>
                <a:srgbClr val="6D8A8F"/>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pic>
        <p:nvPicPr>
          <p:cNvPr id="2" name="图片 1"/>
          <p:cNvPicPr>
            <a:picLocks noChangeAspect="1"/>
          </p:cNvPicPr>
          <p:nvPr/>
        </p:nvPicPr>
        <p:blipFill>
          <a:blip r:embed="rId3"/>
          <a:stretch>
            <a:fillRect/>
          </a:stretch>
        </p:blipFill>
        <p:spPr>
          <a:xfrm>
            <a:off x="2608580" y="1396365"/>
            <a:ext cx="6975475" cy="4790440"/>
          </a:xfrm>
          <a:prstGeom prst="rect">
            <a:avLst/>
          </a:prstGeom>
        </p:spPr>
      </p:pic>
      <p:sp>
        <p:nvSpPr>
          <p:cNvPr id="3" name="文本框 2"/>
          <p:cNvSpPr txBox="1"/>
          <p:nvPr>
            <p:custDataLst>
              <p:tags r:id="rId4"/>
            </p:custDataLst>
          </p:nvPr>
        </p:nvSpPr>
        <p:spPr>
          <a:xfrm>
            <a:off x="764755" y="689362"/>
            <a:ext cx="6140653" cy="706755"/>
          </a:xfrm>
          <a:prstGeom prst="rect">
            <a:avLst/>
          </a:prstGeom>
          <a:noFill/>
        </p:spPr>
        <p:txBody>
          <a:bodyPr wrap="square" rtlCol="0">
            <a:spAutoFit/>
          </a:bodyPr>
          <a:p>
            <a:r>
              <a:rPr lang="zh-CN" altLang="en-US" sz="4000" b="1" spc="-300" dirty="0">
                <a:solidFill>
                  <a:srgbClr val="6D8A8F"/>
                </a:solidFill>
                <a:latin typeface="黑体" charset="0"/>
                <a:ea typeface="黑体" charset="0"/>
                <a:cs typeface="宋体" pitchFamily="2" charset="-122"/>
                <a:sym typeface="+mn-ea"/>
              </a:rPr>
              <a:t>一、</a:t>
            </a:r>
            <a:r>
              <a:rPr lang="zh-CN" altLang="en-US" sz="4000" b="1" spc="-300" dirty="0">
                <a:solidFill>
                  <a:srgbClr val="6D8A8F"/>
                </a:solidFill>
                <a:latin typeface="黑体" charset="0"/>
                <a:ea typeface="黑体" charset="0"/>
                <a:cs typeface="宋体" pitchFamily="2" charset="-122"/>
                <a:sym typeface="+mn-ea"/>
              </a:rPr>
              <a:t>系统架构</a:t>
            </a:r>
            <a:endParaRPr lang="zh-CN" altLang="en-US" sz="4000" b="1" spc="-300" dirty="0">
              <a:solidFill>
                <a:srgbClr val="6D8A8F"/>
              </a:solidFill>
              <a:latin typeface="黑体" charset="0"/>
              <a:ea typeface="黑体" charset="0"/>
              <a:cs typeface="宋体" pitchFamily="2"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sp>
        <p:nvSpPr>
          <p:cNvPr id="3" name="文本框 2"/>
          <p:cNvSpPr txBox="1"/>
          <p:nvPr>
            <p:custDataLst>
              <p:tags r:id="rId3"/>
            </p:custDataLst>
          </p:nvPr>
        </p:nvSpPr>
        <p:spPr>
          <a:xfrm>
            <a:off x="764755" y="689362"/>
            <a:ext cx="6140653" cy="706755"/>
          </a:xfrm>
          <a:prstGeom prst="rect">
            <a:avLst/>
          </a:prstGeom>
          <a:noFill/>
        </p:spPr>
        <p:txBody>
          <a:bodyPr wrap="square" rtlCol="0">
            <a:spAutoFit/>
          </a:bodyPr>
          <a:p>
            <a:r>
              <a:rPr lang="zh-CN" altLang="en-US" sz="4000" b="1" spc="-300" dirty="0">
                <a:solidFill>
                  <a:srgbClr val="6D8A8F"/>
                </a:solidFill>
                <a:latin typeface="黑体" charset="0"/>
                <a:ea typeface="黑体" charset="0"/>
                <a:cs typeface="宋体" pitchFamily="2" charset="-122"/>
                <a:sym typeface="+mn-ea"/>
              </a:rPr>
              <a:t>二、</a:t>
            </a:r>
            <a:r>
              <a:rPr lang="zh-CN" altLang="en-US" sz="4000" b="1" spc="-300" dirty="0">
                <a:solidFill>
                  <a:srgbClr val="6D8A8F"/>
                </a:solidFill>
                <a:latin typeface="黑体" charset="0"/>
                <a:ea typeface="黑体" charset="0"/>
                <a:cs typeface="宋体" pitchFamily="2" charset="-122"/>
                <a:sym typeface="+mn-ea"/>
              </a:rPr>
              <a:t>技术路线</a:t>
            </a:r>
            <a:endParaRPr lang="zh-CN" altLang="en-US" sz="4000" b="1" spc="-300" dirty="0">
              <a:solidFill>
                <a:srgbClr val="6D8A8F"/>
              </a:solidFill>
              <a:latin typeface="黑体" charset="0"/>
              <a:ea typeface="黑体" charset="0"/>
              <a:cs typeface="宋体" pitchFamily="2" charset="-122"/>
              <a:sym typeface="+mn-ea"/>
            </a:endParaRPr>
          </a:p>
        </p:txBody>
      </p:sp>
      <p:pic>
        <p:nvPicPr>
          <p:cNvPr id="4" name="图片 3"/>
          <p:cNvPicPr>
            <a:picLocks noChangeAspect="1"/>
          </p:cNvPicPr>
          <p:nvPr/>
        </p:nvPicPr>
        <p:blipFill>
          <a:blip r:embed="rId4"/>
          <a:stretch>
            <a:fillRect/>
          </a:stretch>
        </p:blipFill>
        <p:spPr>
          <a:xfrm>
            <a:off x="890270" y="1396365"/>
            <a:ext cx="11109325" cy="51441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sp>
        <p:nvSpPr>
          <p:cNvPr id="3" name="文本框 2"/>
          <p:cNvSpPr txBox="1"/>
          <p:nvPr>
            <p:custDataLst>
              <p:tags r:id="rId3"/>
            </p:custDataLst>
          </p:nvPr>
        </p:nvSpPr>
        <p:spPr>
          <a:xfrm>
            <a:off x="764755" y="689362"/>
            <a:ext cx="6140653" cy="706755"/>
          </a:xfrm>
          <a:prstGeom prst="rect">
            <a:avLst/>
          </a:prstGeom>
          <a:noFill/>
        </p:spPr>
        <p:txBody>
          <a:bodyPr wrap="square" rtlCol="0">
            <a:spAutoFit/>
          </a:bodyPr>
          <a:p>
            <a:r>
              <a:rPr lang="zh-CN" altLang="en-US" sz="4000" b="1" spc="-300" dirty="0">
                <a:solidFill>
                  <a:srgbClr val="6D8A8F"/>
                </a:solidFill>
                <a:latin typeface="黑体" charset="0"/>
                <a:ea typeface="黑体" charset="0"/>
                <a:cs typeface="宋体" pitchFamily="2" charset="-122"/>
                <a:sym typeface="+mn-ea"/>
              </a:rPr>
              <a:t>三、相关技术</a:t>
            </a:r>
            <a:r>
              <a:rPr lang="zh-CN" altLang="en-US" sz="4000" b="1" spc="-300" dirty="0">
                <a:solidFill>
                  <a:srgbClr val="6D8A8F"/>
                </a:solidFill>
                <a:latin typeface="黑体" charset="0"/>
                <a:ea typeface="黑体" charset="0"/>
                <a:cs typeface="宋体" pitchFamily="2" charset="-122"/>
                <a:sym typeface="+mn-ea"/>
              </a:rPr>
              <a:t>分析</a:t>
            </a:r>
            <a:endParaRPr lang="zh-CN" altLang="en-US" sz="4000" b="1" spc="-300" dirty="0">
              <a:solidFill>
                <a:srgbClr val="6D8A8F"/>
              </a:solidFill>
              <a:latin typeface="黑体" charset="0"/>
              <a:ea typeface="黑体" charset="0"/>
              <a:cs typeface="宋体" pitchFamily="2" charset="-122"/>
              <a:sym typeface="+mn-ea"/>
            </a:endParaRPr>
          </a:p>
        </p:txBody>
      </p:sp>
      <p:sp>
        <p:nvSpPr>
          <p:cNvPr id="2" name="文本框 1"/>
          <p:cNvSpPr txBox="1"/>
          <p:nvPr>
            <p:custDataLst>
              <p:tags r:id="rId4"/>
            </p:custDataLst>
          </p:nvPr>
        </p:nvSpPr>
        <p:spPr>
          <a:xfrm>
            <a:off x="764755" y="1558042"/>
            <a:ext cx="6140653" cy="521970"/>
          </a:xfrm>
          <a:prstGeom prst="rect">
            <a:avLst/>
          </a:prstGeom>
          <a:noFill/>
        </p:spPr>
        <p:txBody>
          <a:bodyPr wrap="square" rtlCol="0">
            <a:spAutoFit/>
          </a:bodyPr>
          <a:p>
            <a:r>
              <a:rPr lang="en-US" altLang="zh-CN" sz="2800" b="1" spc="-300" dirty="0">
                <a:solidFill>
                  <a:srgbClr val="6D8A8F"/>
                </a:solidFill>
                <a:latin typeface="黑体" charset="0"/>
                <a:ea typeface="黑体" charset="0"/>
                <a:cs typeface="宋体" pitchFamily="2" charset="-122"/>
                <a:sym typeface="+mn-ea"/>
              </a:rPr>
              <a:t>1.</a:t>
            </a:r>
            <a:r>
              <a:rPr lang="zh-CN" altLang="en-US" sz="2800" b="1" spc="-300" dirty="0">
                <a:solidFill>
                  <a:srgbClr val="6D8A8F"/>
                </a:solidFill>
                <a:latin typeface="黑体" charset="0"/>
                <a:ea typeface="黑体" charset="0"/>
                <a:cs typeface="宋体" pitchFamily="2" charset="-122"/>
                <a:sym typeface="+mn-ea"/>
              </a:rPr>
              <a:t>构建和训练音乐情绪识别模型</a:t>
            </a:r>
            <a:endParaRPr lang="zh-CN" altLang="en-US" sz="2800" b="1" spc="-300" dirty="0">
              <a:solidFill>
                <a:srgbClr val="6D8A8F"/>
              </a:solidFill>
              <a:latin typeface="黑体" charset="0"/>
              <a:ea typeface="黑体" charset="0"/>
              <a:cs typeface="宋体" pitchFamily="2" charset="-122"/>
              <a:sym typeface="+mn-ea"/>
            </a:endParaRPr>
          </a:p>
        </p:txBody>
      </p:sp>
      <p:pic>
        <p:nvPicPr>
          <p:cNvPr id="6" name="图片 5" descr="Untitled 9"/>
          <p:cNvPicPr>
            <a:picLocks noChangeAspect="1"/>
          </p:cNvPicPr>
          <p:nvPr/>
        </p:nvPicPr>
        <p:blipFill>
          <a:blip r:embed="rId5"/>
          <a:stretch>
            <a:fillRect/>
          </a:stretch>
        </p:blipFill>
        <p:spPr>
          <a:xfrm>
            <a:off x="431800" y="2411095"/>
            <a:ext cx="11328400" cy="29997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sp>
        <p:nvSpPr>
          <p:cNvPr id="3" name="文本框 2"/>
          <p:cNvSpPr txBox="1"/>
          <p:nvPr>
            <p:custDataLst>
              <p:tags r:id="rId3"/>
            </p:custDataLst>
          </p:nvPr>
        </p:nvSpPr>
        <p:spPr>
          <a:xfrm>
            <a:off x="764755" y="689362"/>
            <a:ext cx="6140653" cy="706755"/>
          </a:xfrm>
          <a:prstGeom prst="rect">
            <a:avLst/>
          </a:prstGeom>
          <a:noFill/>
        </p:spPr>
        <p:txBody>
          <a:bodyPr wrap="square" rtlCol="0">
            <a:spAutoFit/>
          </a:bodyPr>
          <a:p>
            <a:r>
              <a:rPr lang="zh-CN" altLang="en-US" sz="4000" b="1" spc="-300" dirty="0">
                <a:solidFill>
                  <a:srgbClr val="6D8A8F"/>
                </a:solidFill>
                <a:latin typeface="黑体" charset="0"/>
                <a:ea typeface="黑体" charset="0"/>
                <a:cs typeface="宋体" pitchFamily="2" charset="-122"/>
                <a:sym typeface="+mn-ea"/>
              </a:rPr>
              <a:t>三、相关技术</a:t>
            </a:r>
            <a:r>
              <a:rPr lang="zh-CN" altLang="en-US" sz="4000" b="1" spc="-300" dirty="0">
                <a:solidFill>
                  <a:srgbClr val="6D8A8F"/>
                </a:solidFill>
                <a:latin typeface="黑体" charset="0"/>
                <a:ea typeface="黑体" charset="0"/>
                <a:cs typeface="宋体" pitchFamily="2" charset="-122"/>
                <a:sym typeface="+mn-ea"/>
              </a:rPr>
              <a:t>分析</a:t>
            </a:r>
            <a:endParaRPr lang="zh-CN" altLang="en-US" sz="4000" b="1" spc="-300" dirty="0">
              <a:solidFill>
                <a:srgbClr val="6D8A8F"/>
              </a:solidFill>
              <a:latin typeface="黑体" charset="0"/>
              <a:ea typeface="黑体" charset="0"/>
              <a:cs typeface="宋体" pitchFamily="2" charset="-122"/>
              <a:sym typeface="+mn-ea"/>
            </a:endParaRPr>
          </a:p>
        </p:txBody>
      </p:sp>
      <p:sp>
        <p:nvSpPr>
          <p:cNvPr id="2" name="文本框 1"/>
          <p:cNvSpPr txBox="1"/>
          <p:nvPr>
            <p:custDataLst>
              <p:tags r:id="rId4"/>
            </p:custDataLst>
          </p:nvPr>
        </p:nvSpPr>
        <p:spPr>
          <a:xfrm>
            <a:off x="764755" y="1558042"/>
            <a:ext cx="6140653" cy="521970"/>
          </a:xfrm>
          <a:prstGeom prst="rect">
            <a:avLst/>
          </a:prstGeom>
          <a:noFill/>
        </p:spPr>
        <p:txBody>
          <a:bodyPr wrap="square" rtlCol="0">
            <a:spAutoFit/>
          </a:bodyPr>
          <a:p>
            <a:r>
              <a:rPr lang="en-US" altLang="zh-CN" sz="2800" b="1" spc="-300" dirty="0">
                <a:solidFill>
                  <a:srgbClr val="6D8A8F"/>
                </a:solidFill>
                <a:latin typeface="黑体" charset="0"/>
                <a:ea typeface="黑体" charset="0"/>
                <a:cs typeface="宋体" pitchFamily="2" charset="-122"/>
                <a:sym typeface="+mn-ea"/>
              </a:rPr>
              <a:t>2. </a:t>
            </a:r>
            <a:r>
              <a:rPr lang="zh-CN" altLang="en-US" sz="2800" b="1" spc="-300" dirty="0">
                <a:solidFill>
                  <a:srgbClr val="6D8A8F"/>
                </a:solidFill>
                <a:latin typeface="黑体" charset="0"/>
                <a:ea typeface="黑体" charset="0"/>
                <a:cs typeface="宋体" pitchFamily="2" charset="-122"/>
                <a:sym typeface="+mn-ea"/>
              </a:rPr>
              <a:t>音乐推荐算法</a:t>
            </a:r>
            <a:endParaRPr lang="zh-CN" altLang="en-US" sz="2800" b="1" spc="-300" dirty="0">
              <a:solidFill>
                <a:srgbClr val="6D8A8F"/>
              </a:solidFill>
              <a:latin typeface="黑体" charset="0"/>
              <a:ea typeface="黑体" charset="0"/>
              <a:cs typeface="宋体" pitchFamily="2" charset="-122"/>
              <a:sym typeface="+mn-ea"/>
            </a:endParaRPr>
          </a:p>
        </p:txBody>
      </p:sp>
      <p:pic>
        <p:nvPicPr>
          <p:cNvPr id="4" name="图片 3" descr="Untitled 10"/>
          <p:cNvPicPr>
            <a:picLocks noChangeAspect="1"/>
          </p:cNvPicPr>
          <p:nvPr/>
        </p:nvPicPr>
        <p:blipFill>
          <a:blip r:embed="rId5"/>
          <a:stretch>
            <a:fillRect/>
          </a:stretch>
        </p:blipFill>
        <p:spPr>
          <a:xfrm>
            <a:off x="3304540" y="1558290"/>
            <a:ext cx="8533765" cy="50958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2"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grpSp>
        <p:nvGrpSpPr>
          <p:cNvPr id="13" name="组合 12"/>
          <p:cNvGrpSpPr/>
          <p:nvPr/>
        </p:nvGrpSpPr>
        <p:grpSpPr>
          <a:xfrm>
            <a:off x="4058518" y="1143688"/>
            <a:ext cx="4454525" cy="2714717"/>
            <a:chOff x="4058602" y="1758766"/>
            <a:chExt cx="4454525" cy="2714717"/>
          </a:xfrm>
        </p:grpSpPr>
        <p:grpSp>
          <p:nvGrpSpPr>
            <p:cNvPr id="14" name="组合 13"/>
            <p:cNvGrpSpPr/>
            <p:nvPr/>
          </p:nvGrpSpPr>
          <p:grpSpPr>
            <a:xfrm>
              <a:off x="4058602" y="3500064"/>
              <a:ext cx="4454525" cy="973419"/>
              <a:chOff x="4058602" y="3500064"/>
              <a:chExt cx="4454525" cy="973419"/>
            </a:xfrm>
          </p:grpSpPr>
          <p:sp>
            <p:nvSpPr>
              <p:cNvPr id="17" name="文本框 16"/>
              <p:cNvSpPr txBox="1"/>
              <p:nvPr/>
            </p:nvSpPr>
            <p:spPr>
              <a:xfrm>
                <a:off x="4058602" y="3500064"/>
                <a:ext cx="4454525" cy="768350"/>
              </a:xfrm>
              <a:prstGeom prst="rect">
                <a:avLst/>
              </a:prstGeom>
              <a:noFill/>
            </p:spPr>
            <p:txBody>
              <a:bodyPr wrap="square" rtlCol="0">
                <a:spAutoFit/>
              </a:bodyPr>
              <a:lstStyle/>
              <a:p>
                <a:pPr algn="ctr" defTabSz="685800">
                  <a:defRPr/>
                </a:pPr>
                <a:r>
                  <a:rPr lang="zh-CN" altLang="en-US" sz="4400" b="1" dirty="0">
                    <a:solidFill>
                      <a:srgbClr val="6D8A8F"/>
                    </a:solidFill>
                    <a:latin typeface="Viner Hand ITC" panose="03070502030502020203" pitchFamily="66" charset="0"/>
                    <a:ea typeface="方正卡通简体" panose="03000509000000000000" pitchFamily="65" charset="-122"/>
                    <a:sym typeface="+mn-ea"/>
                  </a:rPr>
                  <a:t>经营管理</a:t>
                </a:r>
                <a:endParaRPr lang="zh-CN" altLang="en-US" sz="4400" b="1" dirty="0">
                  <a:solidFill>
                    <a:srgbClr val="6D8A8F"/>
                  </a:solidFill>
                  <a:latin typeface="Viner Hand ITC" panose="03070502030502020203" pitchFamily="66" charset="0"/>
                  <a:ea typeface="方正卡通简体" panose="03000509000000000000" pitchFamily="65" charset="-122"/>
                  <a:sym typeface="+mn-ea"/>
                </a:endParaRPr>
              </a:p>
            </p:txBody>
          </p:sp>
          <p:sp>
            <p:nvSpPr>
              <p:cNvPr id="18" name="文本框 17"/>
              <p:cNvSpPr txBox="1">
                <a:spLocks noChangeArrowheads="1"/>
              </p:cNvSpPr>
              <p:nvPr/>
            </p:nvSpPr>
            <p:spPr bwMode="auto">
              <a:xfrm>
                <a:off x="4058602" y="4013108"/>
                <a:ext cx="407515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defRPr/>
                </a:pPr>
                <a:endParaRPr lang="id-ID" altLang="zh-CN" sz="2400" dirty="0">
                  <a:solidFill>
                    <a:srgbClr val="6D8A8F"/>
                  </a:solidFill>
                  <a:latin typeface="方正卡通简体" panose="03000509000000000000" pitchFamily="65" charset="-122"/>
                  <a:ea typeface="方正卡通简体" panose="03000509000000000000" pitchFamily="65" charset="-122"/>
                </a:endParaRPr>
              </a:p>
            </p:txBody>
          </p:sp>
        </p:grpSp>
        <p:sp>
          <p:nvSpPr>
            <p:cNvPr id="15" name="菱形 14"/>
            <p:cNvSpPr/>
            <p:nvPr/>
          </p:nvSpPr>
          <p:spPr>
            <a:xfrm>
              <a:off x="5410199" y="1758766"/>
              <a:ext cx="1371600" cy="1371600"/>
            </a:xfrm>
            <a:prstGeom prst="diamond">
              <a:avLst/>
            </a:prstGeom>
            <a:solidFill>
              <a:srgbClr val="6D8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2AD"/>
                </a:solidFill>
                <a:latin typeface="方正卡通简体" panose="03000509000000000000" pitchFamily="65" charset="-122"/>
                <a:ea typeface="方正卡通简体" panose="03000509000000000000" pitchFamily="65" charset="-122"/>
              </a:endParaRPr>
            </a:p>
          </p:txBody>
        </p:sp>
        <p:sp>
          <p:nvSpPr>
            <p:cNvPr id="16" name="矩形 15"/>
            <p:cNvSpPr/>
            <p:nvPr/>
          </p:nvSpPr>
          <p:spPr>
            <a:xfrm>
              <a:off x="5634990" y="2122038"/>
              <a:ext cx="922020" cy="922020"/>
            </a:xfrm>
            <a:prstGeom prst="rect">
              <a:avLst/>
            </a:prstGeom>
          </p:spPr>
          <p:txBody>
            <a:bodyPr wrap="none">
              <a:spAutoFit/>
            </a:bodyPr>
            <a:lstStyle/>
            <a:p>
              <a:pPr algn="dist"/>
              <a:r>
                <a:rPr lang="en-US" altLang="zh-CN" sz="5400" b="1" dirty="0">
                  <a:solidFill>
                    <a:schemeClr val="bg1"/>
                  </a:solidFill>
                  <a:latin typeface="Viner Hand ITC" panose="03070502030502020203" pitchFamily="66" charset="0"/>
                  <a:ea typeface="方正卡通简体" panose="03000509000000000000" pitchFamily="65" charset="-122"/>
                  <a:cs typeface="IrisUPC" panose="020B0604020202020204" pitchFamily="34" charset="-34"/>
                </a:rPr>
                <a:t>04</a:t>
              </a:r>
              <a:endParaRPr lang="en-US" altLang="zh-CN" sz="5400" b="1" dirty="0">
                <a:solidFill>
                  <a:schemeClr val="bg1"/>
                </a:solidFill>
                <a:latin typeface="Viner Hand ITC" panose="03070502030502020203" pitchFamily="66" charset="0"/>
                <a:ea typeface="方正卡通简体" panose="03000509000000000000" pitchFamily="65" charset="-122"/>
                <a:cs typeface="IrisUPC" panose="020B0604020202020204" pitchFamily="34" charset="-34"/>
              </a:endParaRPr>
            </a:p>
          </p:txBody>
        </p:sp>
      </p:grpSp>
      <p:sp>
        <p:nvSpPr>
          <p:cNvPr id="12" name="文本框 11"/>
          <p:cNvSpPr txBox="1"/>
          <p:nvPr>
            <p:custDataLst>
              <p:tags r:id="rId3"/>
            </p:custDataLst>
          </p:nvPr>
        </p:nvSpPr>
        <p:spPr>
          <a:xfrm>
            <a:off x="3291840" y="3858260"/>
            <a:ext cx="5801995" cy="3075305"/>
          </a:xfrm>
          <a:prstGeom prst="rect">
            <a:avLst/>
          </a:prstGeom>
          <a:noFill/>
          <a:extLst>
            <a:ext uri="{909E8E84-426E-40DD-AFC4-6F175D3DCCD1}">
              <a14:hiddenFill xmlns:a14="http://schemas.microsoft.com/office/drawing/2010/main">
                <a:solidFill>
                  <a:schemeClr val="bg1">
                    <a:lumMod val="95000"/>
                    <a:alpha val="70000"/>
                  </a:schemeClr>
                </a:solidFill>
              </a14:hiddenFill>
            </a:ext>
          </a:ex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spc="-300" dirty="0">
                <a:solidFill>
                  <a:srgbClr val="6D8A8F"/>
                </a:solidFill>
                <a:latin typeface="宋体" charset="0"/>
                <a:ea typeface="宋体" charset="0"/>
                <a:cs typeface="黑体" charset="0"/>
                <a:sym typeface="+mn-ea"/>
              </a:rPr>
              <a:t>◎</a:t>
            </a:r>
            <a:r>
              <a:rPr lang="zh-CN" altLang="en-US" sz="2000" spc="-300" dirty="0">
                <a:solidFill>
                  <a:srgbClr val="6D8A8F"/>
                </a:solidFill>
                <a:latin typeface="黑体" charset="0"/>
                <a:ea typeface="黑体" charset="0"/>
                <a:cs typeface="黑体" charset="0"/>
                <a:sym typeface="+mn-ea"/>
              </a:rPr>
              <a:t>组</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织</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模</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式</a:t>
            </a:r>
            <a:endParaRPr lang="zh-CN" altLang="en-US" sz="2000" spc="-300" dirty="0">
              <a:solidFill>
                <a:srgbClr val="6D8A8F"/>
              </a:solidFill>
              <a:latin typeface="黑体" charset="0"/>
              <a:ea typeface="黑体" charset="0"/>
              <a:cs typeface="黑体" charset="0"/>
              <a:sym typeface="+mn-ea"/>
            </a:endParaRPr>
          </a:p>
          <a:p>
            <a:pPr algn="ctr"/>
            <a:r>
              <a:rPr lang="en-US" altLang="zh-CN" sz="2000" spc="-300" dirty="0">
                <a:solidFill>
                  <a:srgbClr val="6D8A8F"/>
                </a:solidFill>
                <a:latin typeface="宋体" charset="0"/>
                <a:ea typeface="宋体" charset="0"/>
                <a:cs typeface="黑体" charset="0"/>
                <a:sym typeface="+mn-ea"/>
              </a:rPr>
              <a:t>◎</a:t>
            </a:r>
            <a:r>
              <a:rPr lang="zh-CN" altLang="en-US" sz="2000" spc="-300" dirty="0">
                <a:solidFill>
                  <a:srgbClr val="6D8A8F"/>
                </a:solidFill>
                <a:latin typeface="黑体" charset="0"/>
                <a:ea typeface="黑体" charset="0"/>
                <a:cs typeface="黑体" charset="0"/>
                <a:sym typeface="+mn-ea"/>
              </a:rPr>
              <a:t>营 销 </a:t>
            </a:r>
            <a:r>
              <a:rPr lang="zh-CN" altLang="en-US" sz="2000" spc="-300" dirty="0">
                <a:solidFill>
                  <a:srgbClr val="6D8A8F"/>
                </a:solidFill>
                <a:latin typeface="黑体" charset="0"/>
                <a:ea typeface="黑体" charset="0"/>
                <a:cs typeface="黑体" charset="0"/>
                <a:sym typeface="+mn-ea"/>
              </a:rPr>
              <a:t>推</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广</a:t>
            </a:r>
            <a:endParaRPr lang="zh-CN" altLang="en-US" sz="2000" spc="-300" dirty="0">
              <a:solidFill>
                <a:srgbClr val="6D8A8F"/>
              </a:solidFill>
              <a:latin typeface="黑体" charset="0"/>
              <a:ea typeface="黑体" charset="0"/>
              <a:cs typeface="黑体" charset="0"/>
              <a:sym typeface="+mn-ea"/>
            </a:endParaRPr>
          </a:p>
          <a:p>
            <a:pPr algn="ctr"/>
            <a:r>
              <a:rPr lang="en-US" altLang="zh-CN" sz="2000" spc="-300" dirty="0">
                <a:solidFill>
                  <a:srgbClr val="6D8A8F"/>
                </a:solidFill>
                <a:latin typeface="宋体" charset="0"/>
                <a:ea typeface="宋体" charset="0"/>
                <a:cs typeface="黑体" charset="0"/>
                <a:sym typeface="+mn-ea"/>
              </a:rPr>
              <a:t>◎</a:t>
            </a:r>
            <a:r>
              <a:rPr lang="zh-CN" altLang="en-US" sz="2000" spc="-300" dirty="0">
                <a:solidFill>
                  <a:srgbClr val="6D8A8F"/>
                </a:solidFill>
                <a:latin typeface="黑体" charset="0"/>
                <a:ea typeface="黑体" charset="0"/>
                <a:cs typeface="黑体" charset="0"/>
                <a:sym typeface="+mn-ea"/>
              </a:rPr>
              <a:t>盈</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利</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模</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式</a:t>
            </a:r>
            <a:endParaRPr lang="zh-CN" altLang="en-US" sz="2000" spc="-300" dirty="0">
              <a:solidFill>
                <a:srgbClr val="6D8A8F"/>
              </a:solidFill>
              <a:latin typeface="黑体" charset="0"/>
              <a:ea typeface="黑体" charset="0"/>
              <a:cs typeface="黑体" charset="0"/>
              <a:sym typeface="+mn-ea"/>
            </a:endParaRPr>
          </a:p>
          <a:p>
            <a:pPr algn="ctr"/>
            <a:r>
              <a:rPr lang="en-US" altLang="zh-CN" sz="2000" spc="-300" dirty="0">
                <a:solidFill>
                  <a:srgbClr val="6D8A8F"/>
                </a:solidFill>
                <a:latin typeface="黑体" charset="0"/>
                <a:ea typeface="黑体" charset="0"/>
                <a:cs typeface="黑体" charset="0"/>
                <a:sym typeface="+mn-ea"/>
              </a:rPr>
              <a:t>◎</a:t>
            </a:r>
            <a:r>
              <a:rPr lang="zh-CN" altLang="en-US" sz="2000" spc="-300" dirty="0">
                <a:solidFill>
                  <a:srgbClr val="6D8A8F"/>
                </a:solidFill>
                <a:latin typeface="黑体" charset="0"/>
                <a:ea typeface="黑体" charset="0"/>
                <a:cs typeface="黑体" charset="0"/>
                <a:sym typeface="+mn-ea"/>
              </a:rPr>
              <a:t>团</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队</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介</a:t>
            </a:r>
            <a:r>
              <a:rPr lang="en-US" altLang="zh-CN" sz="2000" spc="-300" dirty="0">
                <a:solidFill>
                  <a:srgbClr val="6D8A8F"/>
                </a:solidFill>
                <a:latin typeface="黑体" charset="0"/>
                <a:ea typeface="黑体" charset="0"/>
                <a:cs typeface="黑体" charset="0"/>
                <a:sym typeface="+mn-ea"/>
              </a:rPr>
              <a:t> </a:t>
            </a:r>
            <a:r>
              <a:rPr lang="zh-CN" altLang="en-US" sz="2000" spc="-300" dirty="0">
                <a:solidFill>
                  <a:srgbClr val="6D8A8F"/>
                </a:solidFill>
                <a:latin typeface="黑体" charset="0"/>
                <a:ea typeface="黑体" charset="0"/>
                <a:cs typeface="黑体" charset="0"/>
                <a:sym typeface="+mn-ea"/>
              </a:rPr>
              <a:t>绍</a:t>
            </a:r>
            <a:endParaRPr lang="en-US" altLang="zh-CN" sz="2000" spc="-300" dirty="0">
              <a:solidFill>
                <a:srgbClr val="6D8A8F"/>
              </a:solidFill>
              <a:latin typeface="黑体" charset="0"/>
              <a:ea typeface="黑体" charset="0"/>
              <a:cs typeface="黑体" charset="0"/>
              <a:sym typeface="+mn-ea"/>
            </a:endParaRPr>
          </a:p>
          <a:p>
            <a:pPr algn="ctr"/>
            <a:endParaRPr lang="en-US" altLang="zh-CN" sz="2000" spc="-300" dirty="0">
              <a:solidFill>
                <a:srgbClr val="6D8A8F"/>
              </a:solidFill>
              <a:latin typeface="黑体" charset="0"/>
              <a:ea typeface="黑体" charset="0"/>
              <a:cs typeface="黑体" charset="0"/>
            </a:endParaRPr>
          </a:p>
          <a:p>
            <a:pPr algn="ctr"/>
            <a:endParaRPr lang="en-US" altLang="zh-CN" sz="2000" spc="-300" dirty="0">
              <a:solidFill>
                <a:srgbClr val="6D8A8F"/>
              </a:solidFill>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sp>
        <p:nvSpPr>
          <p:cNvPr id="16" name="文本框 15"/>
          <p:cNvSpPr txBox="1"/>
          <p:nvPr>
            <p:custDataLst>
              <p:tags r:id="rId3"/>
            </p:custDataLst>
          </p:nvPr>
        </p:nvSpPr>
        <p:spPr>
          <a:xfrm>
            <a:off x="1709635" y="555377"/>
            <a:ext cx="6140653" cy="706755"/>
          </a:xfrm>
          <a:prstGeom prst="rect">
            <a:avLst/>
          </a:prstGeom>
          <a:noFill/>
        </p:spPr>
        <p:txBody>
          <a:bodyPr wrap="square" rtlCol="0">
            <a:spAutoFit/>
          </a:bodyPr>
          <a:p>
            <a:r>
              <a:rPr lang="zh-CN" altLang="en-US" sz="4000" b="1" spc="-300" dirty="0">
                <a:solidFill>
                  <a:srgbClr val="6D8A8F"/>
                </a:solidFill>
                <a:latin typeface="Viner Hand ITC" panose="03070502030502020203" pitchFamily="66" charset="0"/>
                <a:ea typeface="方正卡通简体" panose="03000509000000000000" pitchFamily="65" charset="-122"/>
                <a:sym typeface="+mn-ea"/>
              </a:rPr>
              <a:t>一、</a:t>
            </a:r>
            <a:r>
              <a:rPr lang="en-US" altLang="zh-CN" sz="4000" b="1" spc="-300" dirty="0">
                <a:solidFill>
                  <a:srgbClr val="6D8A8F"/>
                </a:solidFill>
                <a:latin typeface="Viner Hand ITC" panose="03070502030502020203" pitchFamily="66" charset="0"/>
                <a:ea typeface="方正卡通简体" panose="03000509000000000000" pitchFamily="65" charset="-122"/>
                <a:sym typeface="+mn-ea"/>
              </a:rPr>
              <a:t>组织模式</a:t>
            </a:r>
            <a:endParaRPr lang="en-US" altLang="zh-CN" sz="4000" b="1" spc="-300" dirty="0">
              <a:solidFill>
                <a:srgbClr val="6D8A8F"/>
              </a:solidFill>
              <a:latin typeface="Viner Hand ITC" panose="03070502030502020203" pitchFamily="66" charset="0"/>
              <a:ea typeface="方正卡通简体" panose="03000509000000000000" pitchFamily="65" charset="-122"/>
              <a:sym typeface="+mn-ea"/>
            </a:endParaRPr>
          </a:p>
        </p:txBody>
      </p:sp>
      <p:sp>
        <p:nvSpPr>
          <p:cNvPr id="100" name="文本框 99"/>
          <p:cNvSpPr txBox="1"/>
          <p:nvPr>
            <p:custDataLst>
              <p:tags r:id="rId4"/>
            </p:custDataLst>
          </p:nvPr>
        </p:nvSpPr>
        <p:spPr>
          <a:xfrm>
            <a:off x="1709420" y="1262380"/>
            <a:ext cx="9394190" cy="706755"/>
          </a:xfrm>
          <a:prstGeom prst="rect">
            <a:avLst/>
          </a:prstGeom>
          <a:noFill/>
          <a:ln w="9525">
            <a:noFill/>
          </a:ln>
        </p:spPr>
        <p:txBody>
          <a:bodyPr wrap="square">
            <a:spAutoFit/>
          </a:bodyPr>
          <a:p>
            <a:pPr indent="0">
              <a:buFont typeface="Arial" panose="020B0604020202020204" pitchFamily="34" charset="0"/>
              <a:buNone/>
            </a:pPr>
            <a:r>
              <a:rPr lang="en-US" sz="2000" dirty="0">
                <a:solidFill>
                  <a:schemeClr val="tx1"/>
                </a:solidFill>
                <a:latin typeface="黑体" charset="0"/>
                <a:ea typeface="黑体" charset="0"/>
                <a:cs typeface="Times New Roman" panose="02020603050405020304" pitchFamily="18" charset="0"/>
              </a:rPr>
              <a:t>在创业初期，创业团队成员可以兼任多个角色。然而，随着公司的发展和产品上线，分工和专业化变得更加重要。下面具体的组织模式：</a:t>
            </a:r>
            <a:endParaRPr lang="en-US" sz="2000" dirty="0">
              <a:solidFill>
                <a:schemeClr val="tx1"/>
              </a:solidFill>
              <a:latin typeface="黑体" charset="0"/>
              <a:ea typeface="黑体" charset="0"/>
              <a:cs typeface="Times New Roman" panose="02020603050405020304" pitchFamily="18" charset="0"/>
            </a:endParaRPr>
          </a:p>
        </p:txBody>
      </p:sp>
      <p:pic>
        <p:nvPicPr>
          <p:cNvPr id="3" name="图片 2" descr="Untitled 11"/>
          <p:cNvPicPr>
            <a:picLocks noChangeAspect="1"/>
          </p:cNvPicPr>
          <p:nvPr/>
        </p:nvPicPr>
        <p:blipFill>
          <a:blip r:embed="rId5"/>
          <a:stretch>
            <a:fillRect/>
          </a:stretch>
        </p:blipFill>
        <p:spPr>
          <a:xfrm>
            <a:off x="941070" y="2101850"/>
            <a:ext cx="11132185" cy="34969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0" y="0"/>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sp>
        <p:nvSpPr>
          <p:cNvPr id="16" name="文本框 15"/>
          <p:cNvSpPr txBox="1"/>
          <p:nvPr>
            <p:custDataLst>
              <p:tags r:id="rId3"/>
            </p:custDataLst>
          </p:nvPr>
        </p:nvSpPr>
        <p:spPr>
          <a:xfrm>
            <a:off x="1950300" y="255022"/>
            <a:ext cx="6140653" cy="706755"/>
          </a:xfrm>
          <a:prstGeom prst="rect">
            <a:avLst/>
          </a:prstGeom>
          <a:noFill/>
        </p:spPr>
        <p:txBody>
          <a:bodyPr wrap="square" rtlCol="0">
            <a:spAutoFit/>
          </a:bodyPr>
          <a:p>
            <a:r>
              <a:rPr lang="zh-CN" altLang="en-US" sz="4000" b="1" spc="-300" dirty="0">
                <a:solidFill>
                  <a:srgbClr val="6D8A8F"/>
                </a:solidFill>
                <a:latin typeface="Viner Hand ITC" panose="03070502030502020203" pitchFamily="66" charset="0"/>
                <a:ea typeface="方正卡通简体" panose="03000509000000000000" pitchFamily="65" charset="-122"/>
                <a:sym typeface="+mn-ea"/>
              </a:rPr>
              <a:t>二、营销推广</a:t>
            </a:r>
            <a:endParaRPr lang="zh-CN" altLang="en-US" sz="4000" b="1" spc="-300" dirty="0">
              <a:solidFill>
                <a:srgbClr val="6D8A8F"/>
              </a:solidFill>
              <a:latin typeface="Viner Hand ITC" panose="03070502030502020203" pitchFamily="66" charset="0"/>
              <a:ea typeface="方正卡通简体" panose="03000509000000000000" pitchFamily="65" charset="-122"/>
              <a:sym typeface="+mn-ea"/>
            </a:endParaRPr>
          </a:p>
        </p:txBody>
      </p:sp>
      <p:pic>
        <p:nvPicPr>
          <p:cNvPr id="2" name="图片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524635" y="900430"/>
            <a:ext cx="9394825" cy="595757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0" y="287020"/>
            <a:ext cx="12192635" cy="6570980"/>
          </a:xfrm>
          <a:prstGeom prst="rect">
            <a:avLst/>
          </a:prstGeom>
        </p:spPr>
      </p:pic>
      <p:sp>
        <p:nvSpPr>
          <p:cNvPr id="16" name="文本框 15"/>
          <p:cNvSpPr txBox="1"/>
          <p:nvPr>
            <p:custDataLst>
              <p:tags r:id="rId3"/>
            </p:custDataLst>
          </p:nvPr>
        </p:nvSpPr>
        <p:spPr>
          <a:xfrm>
            <a:off x="206590" y="112782"/>
            <a:ext cx="6140653" cy="706755"/>
          </a:xfrm>
          <a:prstGeom prst="rect">
            <a:avLst/>
          </a:prstGeom>
          <a:noFill/>
        </p:spPr>
        <p:txBody>
          <a:bodyPr wrap="square" rtlCol="0">
            <a:spAutoFit/>
          </a:bodyPr>
          <a:p>
            <a:r>
              <a:rPr lang="zh-CN" altLang="en-US" sz="4000" b="1" spc="-300" dirty="0">
                <a:solidFill>
                  <a:srgbClr val="6D8A8F"/>
                </a:solidFill>
                <a:latin typeface="Viner Hand ITC" panose="03070502030502020203" pitchFamily="66" charset="0"/>
                <a:ea typeface="方正卡通简体" panose="03000509000000000000" pitchFamily="65" charset="-122"/>
                <a:sym typeface="+mn-ea"/>
              </a:rPr>
              <a:t>三、</a:t>
            </a:r>
            <a:r>
              <a:rPr lang="zh-CN" altLang="en-US" sz="4000" b="1" spc="-300" dirty="0">
                <a:solidFill>
                  <a:srgbClr val="6D8A8F"/>
                </a:solidFill>
                <a:latin typeface="Viner Hand ITC" panose="03070502030502020203" pitchFamily="66" charset="0"/>
                <a:ea typeface="方正卡通简体" panose="03000509000000000000" pitchFamily="65" charset="-122"/>
                <a:sym typeface="+mn-ea"/>
              </a:rPr>
              <a:t>盈利模式</a:t>
            </a:r>
            <a:endParaRPr lang="zh-CN" altLang="en-US" sz="4000" b="1" spc="-300" dirty="0">
              <a:solidFill>
                <a:srgbClr val="6D8A8F"/>
              </a:solidFill>
              <a:latin typeface="Viner Hand ITC" panose="03070502030502020203" pitchFamily="66" charset="0"/>
              <a:ea typeface="方正卡通简体" panose="03000509000000000000" pitchFamily="65"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84145"/>
            <a:ext cx="6857999" cy="12192002"/>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3658" b="78624"/>
          <a:stretch>
            <a:fillRect/>
          </a:stretch>
        </p:blipFill>
        <p:spPr>
          <a:xfrm>
            <a:off x="-2859" y="-36285"/>
            <a:ext cx="2465221" cy="2999846"/>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78624" r="73658"/>
          <a:stretch>
            <a:fillRect/>
          </a:stretch>
        </p:blipFill>
        <p:spPr>
          <a:xfrm>
            <a:off x="2" y="3858151"/>
            <a:ext cx="2465219" cy="2999848"/>
          </a:xfrm>
          <a:prstGeom prst="rect">
            <a:avLst/>
          </a:prstGeom>
        </p:spPr>
      </p:pic>
      <p:grpSp>
        <p:nvGrpSpPr>
          <p:cNvPr id="43" name="组合 42"/>
          <p:cNvGrpSpPr/>
          <p:nvPr/>
        </p:nvGrpSpPr>
        <p:grpSpPr>
          <a:xfrm>
            <a:off x="3733398" y="926933"/>
            <a:ext cx="4138659" cy="2931252"/>
            <a:chOff x="3994467" y="1758766"/>
            <a:chExt cx="4138659" cy="2931252"/>
          </a:xfrm>
        </p:grpSpPr>
        <p:grpSp>
          <p:nvGrpSpPr>
            <p:cNvPr id="44" name="组合 43"/>
            <p:cNvGrpSpPr/>
            <p:nvPr/>
          </p:nvGrpSpPr>
          <p:grpSpPr>
            <a:xfrm>
              <a:off x="3994467" y="3367948"/>
              <a:ext cx="4138659" cy="1322070"/>
              <a:chOff x="3994467" y="3367948"/>
              <a:chExt cx="4138659" cy="1322070"/>
            </a:xfrm>
          </p:grpSpPr>
          <p:sp>
            <p:nvSpPr>
              <p:cNvPr id="47" name="文本框 46"/>
              <p:cNvSpPr txBox="1"/>
              <p:nvPr/>
            </p:nvSpPr>
            <p:spPr>
              <a:xfrm>
                <a:off x="4057968" y="3367948"/>
                <a:ext cx="4075158" cy="1322070"/>
              </a:xfrm>
              <a:prstGeom prst="rect">
                <a:avLst/>
              </a:prstGeom>
              <a:noFill/>
            </p:spPr>
            <p:txBody>
              <a:bodyPr wrap="square" rtlCol="0">
                <a:spAutoFit/>
              </a:bodyPr>
              <a:lstStyle/>
              <a:p>
                <a:pPr algn="ctr"/>
                <a:r>
                  <a:rPr lang="en-US" altLang="zh-CN" sz="4000" b="1" dirty="0">
                    <a:solidFill>
                      <a:srgbClr val="6D8A8F"/>
                    </a:solidFill>
                    <a:latin typeface="黑体" charset="0"/>
                    <a:ea typeface="黑体" charset="0"/>
                    <a:sym typeface="+mn-ea"/>
                  </a:rPr>
                  <a:t>创新</a:t>
                </a:r>
                <a:r>
                  <a:rPr lang="zh-CN" altLang="en-US" sz="4000" b="1" dirty="0">
                    <a:solidFill>
                      <a:srgbClr val="6D8A8F"/>
                    </a:solidFill>
                    <a:latin typeface="黑体" charset="0"/>
                    <a:ea typeface="黑体" charset="0"/>
                    <a:sym typeface="+mn-ea"/>
                  </a:rPr>
                  <a:t>背景</a:t>
                </a:r>
                <a:endParaRPr lang="en-US" altLang="zh-CN" sz="4000" b="1" dirty="0">
                  <a:solidFill>
                    <a:srgbClr val="6D8A8F"/>
                  </a:solidFill>
                  <a:latin typeface="黑体" charset="0"/>
                  <a:ea typeface="黑体" charset="0"/>
                </a:endParaRPr>
              </a:p>
              <a:p>
                <a:pPr algn="ctr"/>
                <a:endParaRPr lang="en-US" altLang="zh-CN" sz="4000" b="1" spc="-300" dirty="0">
                  <a:solidFill>
                    <a:srgbClr val="6D8A8F"/>
                  </a:solidFill>
                  <a:latin typeface="黑体" charset="0"/>
                  <a:ea typeface="黑体" charset="0"/>
                </a:endParaRPr>
              </a:p>
            </p:txBody>
          </p:sp>
          <p:sp>
            <p:nvSpPr>
              <p:cNvPr id="48" name="文本框 47"/>
              <p:cNvSpPr txBox="1">
                <a:spLocks noChangeArrowheads="1"/>
              </p:cNvSpPr>
              <p:nvPr/>
            </p:nvSpPr>
            <p:spPr bwMode="auto">
              <a:xfrm>
                <a:off x="3994467" y="4013108"/>
                <a:ext cx="407515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530"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defRPr/>
                </a:pPr>
                <a:endParaRPr lang="id-ID" altLang="zh-CN" sz="2400" dirty="0">
                  <a:solidFill>
                    <a:srgbClr val="6D8A8F"/>
                  </a:solidFill>
                  <a:latin typeface="方正卡通简体" panose="03000509000000000000" pitchFamily="65" charset="-122"/>
                  <a:ea typeface="方正卡通简体" panose="03000509000000000000" pitchFamily="65" charset="-122"/>
                </a:endParaRPr>
              </a:p>
            </p:txBody>
          </p:sp>
        </p:grpSp>
        <p:sp>
          <p:nvSpPr>
            <p:cNvPr id="45" name="菱形 44"/>
            <p:cNvSpPr/>
            <p:nvPr/>
          </p:nvSpPr>
          <p:spPr>
            <a:xfrm>
              <a:off x="5410199" y="1758766"/>
              <a:ext cx="1371600" cy="1371600"/>
            </a:xfrm>
            <a:prstGeom prst="diamond">
              <a:avLst/>
            </a:prstGeom>
            <a:solidFill>
              <a:srgbClr val="6D8A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2AD"/>
                </a:solidFill>
                <a:latin typeface="方正卡通简体" panose="03000509000000000000" pitchFamily="65" charset="-122"/>
                <a:ea typeface="方正卡通简体" panose="03000509000000000000" pitchFamily="65" charset="-122"/>
              </a:endParaRPr>
            </a:p>
          </p:txBody>
        </p:sp>
        <p:sp>
          <p:nvSpPr>
            <p:cNvPr id="46" name="矩形 45"/>
            <p:cNvSpPr/>
            <p:nvPr/>
          </p:nvSpPr>
          <p:spPr>
            <a:xfrm>
              <a:off x="5743891" y="2122038"/>
              <a:ext cx="704215" cy="922020"/>
            </a:xfrm>
            <a:prstGeom prst="rect">
              <a:avLst/>
            </a:prstGeom>
          </p:spPr>
          <p:txBody>
            <a:bodyPr wrap="none">
              <a:spAutoFit/>
            </a:bodyPr>
            <a:lstStyle/>
            <a:p>
              <a:pPr algn="dist"/>
              <a:r>
                <a:rPr lang="en-US" altLang="zh-CN" sz="5400" b="1" dirty="0">
                  <a:solidFill>
                    <a:schemeClr val="bg1"/>
                  </a:solidFill>
                  <a:latin typeface="Viner Hand ITC" panose="03070502030502020203" pitchFamily="66" charset="0"/>
                  <a:ea typeface="方正卡通简体" panose="03000509000000000000" pitchFamily="65" charset="-122"/>
                  <a:cs typeface="IrisUPC" panose="020B0604020202020204" pitchFamily="34" charset="-34"/>
                </a:rPr>
                <a:t>01</a:t>
              </a:r>
              <a:endParaRPr lang="en-US" altLang="zh-CN" sz="5400" b="1" dirty="0">
                <a:solidFill>
                  <a:schemeClr val="bg1"/>
                </a:solidFill>
                <a:latin typeface="Viner Hand ITC" panose="03070502030502020203" pitchFamily="66" charset="0"/>
                <a:ea typeface="方正卡通简体" panose="03000509000000000000" pitchFamily="65" charset="-122"/>
                <a:cs typeface="IrisUPC" panose="020B0604020202020204" pitchFamily="34" charset="-34"/>
              </a:endParaRPr>
            </a:p>
          </p:txBody>
        </p:sp>
      </p:grpSp>
      <p:sp>
        <p:nvSpPr>
          <p:cNvPr id="12" name="文本框 11"/>
          <p:cNvSpPr txBox="1"/>
          <p:nvPr>
            <p:custDataLst>
              <p:tags r:id="rId3"/>
            </p:custDataLst>
          </p:nvPr>
        </p:nvSpPr>
        <p:spPr>
          <a:xfrm>
            <a:off x="4915535" y="3571875"/>
            <a:ext cx="5801995" cy="3075305"/>
          </a:xfrm>
          <a:prstGeom prst="rect">
            <a:avLst/>
          </a:prstGeom>
          <a:noFill/>
          <a:extLst>
            <a:ext uri="{909E8E84-426E-40DD-AFC4-6F175D3DCCD1}">
              <a14:hiddenFill xmlns:a14="http://schemas.microsoft.com/office/drawing/2010/main">
                <a:solidFill>
                  <a:schemeClr val="bg1">
                    <a:lumMod val="95000"/>
                    <a:alpha val="70000"/>
                  </a:schemeClr>
                </a:solidFill>
              </a14:hiddenFill>
            </a:ext>
          </a:extLst>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spc="-300" dirty="0">
                <a:solidFill>
                  <a:srgbClr val="6D8A8F"/>
                </a:solidFill>
                <a:latin typeface="宋体" charset="0"/>
                <a:ea typeface="宋体" charset="0"/>
                <a:cs typeface="黑体" charset="0"/>
                <a:sym typeface="+mn-ea"/>
              </a:rPr>
              <a:t>◎   </a:t>
            </a:r>
            <a:r>
              <a:rPr lang="en-US" altLang="zh-CN" sz="2000" spc="-300" dirty="0">
                <a:solidFill>
                  <a:srgbClr val="6D8A8F"/>
                </a:solidFill>
                <a:latin typeface="黑体" charset="0"/>
                <a:ea typeface="黑体" charset="0"/>
                <a:cs typeface="黑体" charset="0"/>
                <a:sym typeface="+mn-ea"/>
              </a:rPr>
              <a:t>社 会 痛 点</a:t>
            </a:r>
            <a:endParaRPr lang="en-US" altLang="zh-CN" sz="900" spc="-300" noProof="0" dirty="0">
              <a:ln>
                <a:noFill/>
              </a:ln>
              <a:solidFill>
                <a:sysClr val="windowText" lastClr="000000"/>
              </a:solidFill>
              <a:uLnTx/>
              <a:uFillTx/>
              <a:latin typeface="黑体" charset="0"/>
              <a:ea typeface="黑体" charset="0"/>
              <a:cs typeface="黑体" charset="0"/>
              <a:sym typeface="+mn-ea"/>
            </a:endParaRPr>
          </a:p>
          <a:p>
            <a:endParaRPr lang="en-US" altLang="zh-CN" sz="2000" spc="-300" dirty="0">
              <a:solidFill>
                <a:srgbClr val="6D8A8F"/>
              </a:solidFill>
              <a:latin typeface="黑体" charset="0"/>
              <a:ea typeface="黑体" charset="0"/>
              <a:cs typeface="黑体" charset="0"/>
            </a:endParaRPr>
          </a:p>
          <a:p>
            <a:r>
              <a:rPr lang="en-US" altLang="zh-CN" sz="2000" spc="-300" dirty="0">
                <a:solidFill>
                  <a:srgbClr val="6D8A8F"/>
                </a:solidFill>
                <a:latin typeface="宋体" charset="0"/>
                <a:ea typeface="宋体" charset="0"/>
                <a:cs typeface="黑体" charset="0"/>
                <a:sym typeface="+mn-ea"/>
              </a:rPr>
              <a:t>◎   </a:t>
            </a:r>
            <a:r>
              <a:rPr lang="en-US" altLang="zh-CN" sz="2000" spc="-300" dirty="0">
                <a:solidFill>
                  <a:srgbClr val="6D8A8F"/>
                </a:solidFill>
                <a:latin typeface="黑体" charset="0"/>
                <a:ea typeface="黑体" charset="0"/>
                <a:cs typeface="黑体" charset="0"/>
              </a:rPr>
              <a:t>目 标 用 户 </a:t>
            </a:r>
            <a:endParaRPr lang="en-US" altLang="zh-CN" sz="2000" spc="-300" dirty="0">
              <a:solidFill>
                <a:srgbClr val="6D8A8F"/>
              </a:solidFill>
              <a:latin typeface="黑体" charset="0"/>
              <a:ea typeface="黑体" charset="0"/>
              <a:cs typeface="黑体" charset="0"/>
            </a:endParaRPr>
          </a:p>
          <a:p>
            <a:endParaRPr lang="en-US" altLang="zh-CN" sz="2000" spc="-300" dirty="0">
              <a:solidFill>
                <a:srgbClr val="6D8A8F"/>
              </a:solidFill>
              <a:latin typeface="黑体" charset="0"/>
              <a:ea typeface="黑体" charset="0"/>
              <a:cs typeface="黑体" charset="0"/>
            </a:endParaRPr>
          </a:p>
          <a:p>
            <a:r>
              <a:rPr lang="en-US" altLang="zh-CN" sz="2000" spc="-300" dirty="0">
                <a:solidFill>
                  <a:srgbClr val="6D8A8F"/>
                </a:solidFill>
                <a:latin typeface="宋体" charset="0"/>
                <a:ea typeface="宋体" charset="0"/>
                <a:cs typeface="黑体" charset="0"/>
                <a:sym typeface="+mn-ea"/>
              </a:rPr>
              <a:t>◎   </a:t>
            </a:r>
            <a:r>
              <a:rPr lang="zh-CN" altLang="en-US" sz="2000" spc="-300" dirty="0">
                <a:solidFill>
                  <a:srgbClr val="6D8A8F"/>
                </a:solidFill>
                <a:latin typeface="黑体" charset="0"/>
                <a:ea typeface="黑体" charset="0"/>
                <a:cs typeface="黑体" charset="0"/>
              </a:rPr>
              <a:t>竞</a:t>
            </a:r>
            <a:r>
              <a:rPr lang="en-US" altLang="zh-CN" sz="2000" spc="-300" dirty="0">
                <a:solidFill>
                  <a:srgbClr val="6D8A8F"/>
                </a:solidFill>
                <a:latin typeface="黑体" charset="0"/>
                <a:ea typeface="黑体" charset="0"/>
                <a:cs typeface="黑体" charset="0"/>
              </a:rPr>
              <a:t> </a:t>
            </a:r>
            <a:r>
              <a:rPr lang="zh-CN" altLang="en-US" sz="2000" spc="-300" dirty="0">
                <a:solidFill>
                  <a:srgbClr val="6D8A8F"/>
                </a:solidFill>
                <a:latin typeface="黑体" charset="0"/>
                <a:ea typeface="黑体" charset="0"/>
                <a:cs typeface="黑体" charset="0"/>
              </a:rPr>
              <a:t>品</a:t>
            </a:r>
            <a:r>
              <a:rPr lang="en-US" altLang="zh-CN" sz="2000" spc="-300" dirty="0">
                <a:solidFill>
                  <a:srgbClr val="6D8A8F"/>
                </a:solidFill>
                <a:latin typeface="黑体" charset="0"/>
                <a:ea typeface="黑体" charset="0"/>
                <a:cs typeface="黑体" charset="0"/>
              </a:rPr>
              <a:t> </a:t>
            </a:r>
            <a:r>
              <a:rPr lang="zh-CN" altLang="en-US" sz="2000" spc="-300" dirty="0">
                <a:solidFill>
                  <a:srgbClr val="6D8A8F"/>
                </a:solidFill>
                <a:latin typeface="黑体" charset="0"/>
                <a:ea typeface="黑体" charset="0"/>
                <a:cs typeface="黑体" charset="0"/>
              </a:rPr>
              <a:t>分</a:t>
            </a:r>
            <a:r>
              <a:rPr lang="en-US" altLang="zh-CN" sz="2000" spc="-300" dirty="0">
                <a:solidFill>
                  <a:srgbClr val="6D8A8F"/>
                </a:solidFill>
                <a:latin typeface="黑体" charset="0"/>
                <a:ea typeface="黑体" charset="0"/>
                <a:cs typeface="黑体" charset="0"/>
              </a:rPr>
              <a:t> </a:t>
            </a:r>
            <a:r>
              <a:rPr lang="zh-CN" altLang="en-US" sz="2000" spc="-300" dirty="0">
                <a:solidFill>
                  <a:srgbClr val="6D8A8F"/>
                </a:solidFill>
                <a:latin typeface="黑体" charset="0"/>
                <a:ea typeface="黑体" charset="0"/>
                <a:cs typeface="黑体" charset="0"/>
              </a:rPr>
              <a:t>析</a:t>
            </a:r>
            <a:endParaRPr lang="zh-CN" altLang="en-US" sz="2000" spc="-300" dirty="0">
              <a:solidFill>
                <a:srgbClr val="6D8A8F"/>
              </a:solidFill>
              <a:latin typeface="黑体" charset="0"/>
              <a:ea typeface="黑体" charset="0"/>
              <a:cs typeface="黑体"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71119" t="84021"/>
          <a:stretch>
            <a:fillRect/>
          </a:stretch>
        </p:blipFill>
        <p:spPr>
          <a:xfrm>
            <a:off x="9489171" y="4615543"/>
            <a:ext cx="2702829" cy="2242456"/>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68580" b="78624"/>
          <a:stretch>
            <a:fillRect/>
          </a:stretch>
        </p:blipFill>
        <p:spPr>
          <a:xfrm>
            <a:off x="9251554" y="0"/>
            <a:ext cx="2940446" cy="2999846"/>
          </a:xfrm>
          <a:prstGeom prst="rect">
            <a:avLst/>
          </a:prstGeom>
        </p:spPr>
      </p:pic>
      <p:sp>
        <p:nvSpPr>
          <p:cNvPr id="16" name="文本框 15"/>
          <p:cNvSpPr txBox="1"/>
          <p:nvPr>
            <p:custDataLst>
              <p:tags r:id="rId3"/>
            </p:custDataLst>
          </p:nvPr>
        </p:nvSpPr>
        <p:spPr>
          <a:xfrm>
            <a:off x="323430" y="373767"/>
            <a:ext cx="6140653" cy="706755"/>
          </a:xfrm>
          <a:prstGeom prst="rect">
            <a:avLst/>
          </a:prstGeom>
          <a:noFill/>
        </p:spPr>
        <p:txBody>
          <a:bodyPr wrap="square" rtlCol="0">
            <a:spAutoFit/>
          </a:bodyPr>
          <a:p>
            <a:r>
              <a:rPr lang="zh-CN" altLang="en-US" sz="4000" b="1" spc="-300" dirty="0">
                <a:solidFill>
                  <a:srgbClr val="6D8A8F"/>
                </a:solidFill>
                <a:latin typeface="Viner Hand ITC" panose="03070502030502020203" pitchFamily="66" charset="0"/>
                <a:ea typeface="方正卡通简体" panose="03000509000000000000" pitchFamily="65" charset="-122"/>
                <a:sym typeface="+mn-ea"/>
              </a:rPr>
              <a:t>四、团队</a:t>
            </a:r>
            <a:r>
              <a:rPr lang="zh-CN" altLang="en-US" sz="4000" b="1" spc="-300" dirty="0">
                <a:solidFill>
                  <a:srgbClr val="6D8A8F"/>
                </a:solidFill>
                <a:latin typeface="Viner Hand ITC" panose="03070502030502020203" pitchFamily="66" charset="0"/>
                <a:ea typeface="方正卡通简体" panose="03000509000000000000" pitchFamily="65" charset="-122"/>
                <a:sym typeface="+mn-ea"/>
              </a:rPr>
              <a:t>介绍</a:t>
            </a:r>
            <a:endParaRPr lang="zh-CN" altLang="en-US" sz="4000" b="1" spc="-300" dirty="0">
              <a:solidFill>
                <a:srgbClr val="6D8A8F"/>
              </a:solidFill>
              <a:latin typeface="Viner Hand ITC" panose="03070502030502020203" pitchFamily="66" charset="0"/>
              <a:ea typeface="方正卡通简体" panose="03000509000000000000" pitchFamily="65" charset="-122"/>
              <a:sym typeface="+mn-ea"/>
            </a:endParaRPr>
          </a:p>
        </p:txBody>
      </p:sp>
      <p:graphicFrame>
        <p:nvGraphicFramePr>
          <p:cNvPr id="4" name="表格 3"/>
          <p:cNvGraphicFramePr/>
          <p:nvPr>
            <p:custDataLst>
              <p:tags r:id="rId4"/>
            </p:custDataLst>
          </p:nvPr>
        </p:nvGraphicFramePr>
        <p:xfrm>
          <a:off x="1363345" y="2309495"/>
          <a:ext cx="9842500" cy="2740025"/>
        </p:xfrm>
        <a:graphic>
          <a:graphicData uri="http://schemas.openxmlformats.org/drawingml/2006/table">
            <a:tbl>
              <a:tblPr firstRow="1" bandRow="1">
                <a:tableStyleId>{10A1B5D5-9B99-4C35-A422-299274C87663}</a:tableStyleId>
              </a:tblPr>
              <a:tblGrid>
                <a:gridCol w="1196340"/>
                <a:gridCol w="2238375"/>
                <a:gridCol w="2399665"/>
                <a:gridCol w="4008120"/>
              </a:tblGrid>
              <a:tr h="381000">
                <a:tc>
                  <a:txBody>
                    <a:bodyPr/>
                    <a:p>
                      <a:pPr>
                        <a:buNone/>
                      </a:pPr>
                      <a:r>
                        <a:rPr lang="zh-CN" altLang="en-US"/>
                        <a:t>成员名称</a:t>
                      </a:r>
                      <a:endParaRPr lang="zh-CN" altLang="en-US"/>
                    </a:p>
                  </a:txBody>
                  <a:tcPr/>
                </a:tc>
                <a:tc>
                  <a:txBody>
                    <a:bodyPr/>
                    <a:p>
                      <a:pPr>
                        <a:buNone/>
                      </a:pPr>
                      <a:r>
                        <a:rPr lang="zh-CN" altLang="en-US"/>
                        <a:t>角色</a:t>
                      </a:r>
                      <a:endParaRPr lang="zh-CN" altLang="en-US"/>
                    </a:p>
                  </a:txBody>
                  <a:tcPr/>
                </a:tc>
                <a:tc>
                  <a:txBody>
                    <a:bodyPr/>
                    <a:p>
                      <a:pPr>
                        <a:buNone/>
                      </a:pPr>
                      <a:r>
                        <a:rPr lang="zh-CN" altLang="en-US"/>
                        <a:t>职责</a:t>
                      </a:r>
                      <a:endParaRPr lang="zh-CN" altLang="en-US"/>
                    </a:p>
                  </a:txBody>
                  <a:tcPr/>
                </a:tc>
                <a:tc>
                  <a:txBody>
                    <a:bodyPr/>
                    <a:p>
                      <a:pPr>
                        <a:buNone/>
                      </a:pPr>
                      <a:r>
                        <a:rPr lang="zh-CN" altLang="en-US"/>
                        <a:t>简介</a:t>
                      </a:r>
                      <a:endParaRPr lang="zh-CN" altLang="en-US"/>
                    </a:p>
                  </a:txBody>
                  <a:tcPr/>
                </a:tc>
              </a:tr>
              <a:tr h="381000">
                <a:tc>
                  <a:txBody>
                    <a:bodyPr/>
                    <a:p>
                      <a:pPr algn="ctr" fontAlgn="auto">
                        <a:lnSpc>
                          <a:spcPct val="340000"/>
                        </a:lnSpc>
                        <a:buNone/>
                      </a:pPr>
                      <a:r>
                        <a:rPr lang="zh-CN" altLang="en-US" sz="1200"/>
                        <a:t>储岱泽</a:t>
                      </a:r>
                      <a:endParaRPr lang="zh-CN" altLang="en-US" sz="1200"/>
                    </a:p>
                  </a:txBody>
                  <a:tcPr/>
                </a:tc>
                <a:tc>
                  <a:txBody>
                    <a:bodyPr/>
                    <a:p>
                      <a:pPr algn="ctr" fontAlgn="auto">
                        <a:lnSpc>
                          <a:spcPct val="340000"/>
                        </a:lnSpc>
                        <a:buNone/>
                      </a:pPr>
                      <a:r>
                        <a:rPr lang="zh-CN" altLang="en-US" sz="1200"/>
                        <a:t>总经理/开发工程师</a:t>
                      </a:r>
                      <a:endParaRPr lang="zh-CN" altLang="en-US" sz="1200"/>
                    </a:p>
                  </a:txBody>
                  <a:tcPr/>
                </a:tc>
                <a:tc>
                  <a:txBody>
                    <a:bodyPr/>
                    <a:p>
                      <a:pPr algn="ctr" fontAlgn="auto">
                        <a:lnSpc>
                          <a:spcPct val="340000"/>
                        </a:lnSpc>
                        <a:buNone/>
                      </a:pPr>
                      <a:r>
                        <a:rPr lang="zh-CN" altLang="en-US" sz="1200"/>
                        <a:t>管理创业团队/设计平台界面</a:t>
                      </a:r>
                      <a:endParaRPr lang="zh-CN" altLang="en-US" sz="1200"/>
                    </a:p>
                  </a:txBody>
                  <a:tcPr/>
                </a:tc>
                <a:tc>
                  <a:txBody>
                    <a:bodyPr/>
                    <a:p>
                      <a:pPr>
                        <a:buNone/>
                      </a:pPr>
                      <a:r>
                        <a:rPr lang="zh-CN" altLang="en-US" sz="1200"/>
                        <a:t>同济大学软件工程专业学生，具有良好的C++、Python、Java 编程开发基础，Web 前端开发与测试经验。曾获中国大学生数学建模竞赛全国三等奖、蓝桥杯二等奖。曾参与国创项目，具有丰富的技术开发与实践组织经验。</a:t>
                      </a:r>
                      <a:endParaRPr lang="zh-CN" altLang="en-US" sz="1200"/>
                    </a:p>
                  </a:txBody>
                  <a:tcPr/>
                </a:tc>
              </a:tr>
              <a:tr h="381000">
                <a:tc>
                  <a:txBody>
                    <a:bodyPr/>
                    <a:p>
                      <a:pPr algn="ctr" fontAlgn="auto">
                        <a:lnSpc>
                          <a:spcPct val="340000"/>
                        </a:lnSpc>
                        <a:buNone/>
                      </a:pPr>
                      <a:r>
                        <a:rPr lang="zh-CN" altLang="en-US" sz="1200"/>
                        <a:t>段婷婷</a:t>
                      </a:r>
                      <a:endParaRPr lang="zh-CN" altLang="en-US" sz="1200"/>
                    </a:p>
                  </a:txBody>
                  <a:tcPr/>
                </a:tc>
                <a:tc>
                  <a:txBody>
                    <a:bodyPr/>
                    <a:p>
                      <a:pPr algn="ctr" fontAlgn="auto">
                        <a:lnSpc>
                          <a:spcPct val="340000"/>
                        </a:lnSpc>
                        <a:buNone/>
                      </a:pPr>
                      <a:r>
                        <a:rPr lang="zh-CN" altLang="en-US" sz="1200"/>
                        <a:t>开发工程师/算法设计工程师</a:t>
                      </a:r>
                      <a:endParaRPr lang="zh-CN" altLang="en-US" sz="1200"/>
                    </a:p>
                  </a:txBody>
                  <a:tcPr/>
                </a:tc>
                <a:tc>
                  <a:txBody>
                    <a:bodyPr/>
                    <a:p>
                      <a:pPr algn="ctr" fontAlgn="auto">
                        <a:lnSpc>
                          <a:spcPct val="340000"/>
                        </a:lnSpc>
                        <a:buNone/>
                      </a:pPr>
                      <a:r>
                        <a:rPr lang="zh-CN" altLang="en-US" sz="1200"/>
                        <a:t>算法开发/软件维护</a:t>
                      </a:r>
                      <a:endParaRPr lang="zh-CN" altLang="en-US" sz="1200"/>
                    </a:p>
                  </a:txBody>
                  <a:tcPr/>
                </a:tc>
                <a:tc>
                  <a:txBody>
                    <a:bodyPr/>
                    <a:p>
                      <a:pPr>
                        <a:buNone/>
                      </a:pPr>
                      <a:r>
                        <a:rPr lang="zh-CN" altLang="en-US" sz="1200"/>
                        <a:t>同济大学软件工程专业学生，熟悉 C++、Python、Java 等多种编程语言，有较为丰富的编程经验。曾获中国大学生程序设计竞赛女生赛金奖，有丰富的算法设计经验。</a:t>
                      </a:r>
                      <a:endParaRPr lang="zh-CN" altLang="en-US" sz="1200"/>
                    </a:p>
                  </a:txBody>
                  <a:tcPr/>
                </a:tc>
              </a:tr>
              <a:tr h="822960">
                <a:tc>
                  <a:txBody>
                    <a:bodyPr/>
                    <a:p>
                      <a:pPr algn="ctr" fontAlgn="auto">
                        <a:lnSpc>
                          <a:spcPct val="340000"/>
                        </a:lnSpc>
                        <a:buNone/>
                      </a:pPr>
                      <a:r>
                        <a:rPr lang="zh-CN" altLang="en-US" sz="1200"/>
                        <a:t>周文玥</a:t>
                      </a:r>
                      <a:endParaRPr lang="zh-CN" altLang="en-US" sz="1200"/>
                    </a:p>
                  </a:txBody>
                  <a:tcPr/>
                </a:tc>
                <a:tc>
                  <a:txBody>
                    <a:bodyPr/>
                    <a:p>
                      <a:pPr algn="ctr" fontAlgn="auto">
                        <a:lnSpc>
                          <a:spcPct val="340000"/>
                        </a:lnSpc>
                        <a:buNone/>
                      </a:pPr>
                      <a:r>
                        <a:rPr lang="zh-CN" altLang="en-US" sz="1200"/>
                        <a:t>开发工程师/商业分析师</a:t>
                      </a:r>
                      <a:endParaRPr lang="zh-CN" altLang="en-US" sz="1200"/>
                    </a:p>
                  </a:txBody>
                  <a:tcPr/>
                </a:tc>
                <a:tc>
                  <a:txBody>
                    <a:bodyPr/>
                    <a:p>
                      <a:pPr algn="ctr" fontAlgn="auto">
                        <a:lnSpc>
                          <a:spcPct val="340000"/>
                        </a:lnSpc>
                        <a:buNone/>
                      </a:pPr>
                      <a:r>
                        <a:rPr lang="zh-CN" altLang="en-US" sz="1200"/>
                        <a:t>软件开发与维护/商业分析</a:t>
                      </a:r>
                      <a:endParaRPr lang="zh-CN" altLang="en-US" sz="1200"/>
                    </a:p>
                  </a:txBody>
                  <a:tcPr/>
                </a:tc>
                <a:tc>
                  <a:txBody>
                    <a:bodyPr/>
                    <a:p>
                      <a:pPr>
                        <a:buNone/>
                      </a:pPr>
                      <a:r>
                        <a:rPr lang="zh-CN" altLang="en-US" sz="1200"/>
                        <a:t>同济大学软件工程专业学生，熟悉 C++、Python、Java 等多种编程语言，掌握数据库技术、JavaScript等。除此之外，有较为丰富的商业计划书撰写经验。</a:t>
                      </a:r>
                      <a:endParaRPr lang="zh-CN" altLang="en-US" sz="1200"/>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0" y="-2667001"/>
            <a:ext cx="6857999" cy="12192002"/>
          </a:xfrm>
          <a:prstGeom prst="rect">
            <a:avLst/>
          </a:prstGeom>
        </p:spPr>
      </p:pic>
      <p:sp>
        <p:nvSpPr>
          <p:cNvPr id="3" name="文本框 2"/>
          <p:cNvSpPr txBox="1"/>
          <p:nvPr/>
        </p:nvSpPr>
        <p:spPr>
          <a:xfrm>
            <a:off x="2221865" y="2394585"/>
            <a:ext cx="7748905" cy="1186815"/>
          </a:xfrm>
          <a:prstGeom prst="rect">
            <a:avLst/>
          </a:prstGeom>
          <a:noFill/>
        </p:spPr>
        <p:txBody>
          <a:bodyPr wrap="square" rtlCol="0">
            <a:noAutofit/>
          </a:bodyPr>
          <a:lstStyle/>
          <a:p>
            <a:pPr algn="ctr"/>
            <a:r>
              <a:rPr lang="zh-CN" altLang="en-US" sz="8000" dirty="0">
                <a:solidFill>
                  <a:srgbClr val="6D8A8F"/>
                </a:solidFill>
                <a:effectLst>
                  <a:outerShdw blurRad="38100" dist="38100" dir="2700000" algn="tl">
                    <a:srgbClr val="000000">
                      <a:alpha val="43137"/>
                    </a:srgbClr>
                  </a:outerShdw>
                </a:effectLst>
                <a:latin typeface="Viner Hand ITC" panose="03070502030502020203" pitchFamily="66" charset="0"/>
                <a:ea typeface="方正卡通简体" panose="03000509000000000000" pitchFamily="65" charset="-122"/>
              </a:rPr>
              <a:t>Thank </a:t>
            </a:r>
            <a:r>
              <a:rPr lang="en-US" altLang="zh-CN" sz="8000" dirty="0">
                <a:solidFill>
                  <a:srgbClr val="6D8A8F"/>
                </a:solidFill>
                <a:effectLst>
                  <a:outerShdw blurRad="38100" dist="38100" dir="2700000" algn="tl">
                    <a:srgbClr val="000000">
                      <a:alpha val="43137"/>
                    </a:srgbClr>
                  </a:outerShdw>
                </a:effectLst>
                <a:latin typeface="Viner Hand ITC" panose="03070502030502020203" pitchFamily="66" charset="0"/>
                <a:ea typeface="方正卡通简体" panose="03000509000000000000" pitchFamily="65" charset="-122"/>
              </a:rPr>
              <a:t>Y</a:t>
            </a:r>
            <a:r>
              <a:rPr lang="zh-CN" altLang="en-US" sz="8000" dirty="0">
                <a:solidFill>
                  <a:srgbClr val="6D8A8F"/>
                </a:solidFill>
                <a:effectLst>
                  <a:outerShdw blurRad="38100" dist="38100" dir="2700000" algn="tl">
                    <a:srgbClr val="000000">
                      <a:alpha val="43137"/>
                    </a:srgbClr>
                  </a:outerShdw>
                </a:effectLst>
                <a:latin typeface="Viner Hand ITC" panose="03070502030502020203" pitchFamily="66" charset="0"/>
                <a:ea typeface="方正卡通简体" panose="03000509000000000000" pitchFamily="65" charset="-122"/>
              </a:rPr>
              <a:t>ou</a:t>
            </a:r>
            <a:r>
              <a:rPr lang="en-US" altLang="zh-CN" sz="8000" dirty="0">
                <a:solidFill>
                  <a:srgbClr val="6D8A8F"/>
                </a:solidFill>
                <a:effectLst>
                  <a:outerShdw blurRad="38100" dist="38100" dir="2700000" algn="tl">
                    <a:srgbClr val="000000">
                      <a:alpha val="43137"/>
                    </a:srgbClr>
                  </a:outerShdw>
                </a:effectLst>
                <a:latin typeface="Viner Hand ITC" panose="03070502030502020203" pitchFamily="66" charset="0"/>
                <a:ea typeface="方正卡通简体" panose="03000509000000000000" pitchFamily="65" charset="-122"/>
              </a:rPr>
              <a:t>!</a:t>
            </a:r>
            <a:endParaRPr lang="en-US" altLang="zh-CN" sz="8000" dirty="0">
              <a:solidFill>
                <a:srgbClr val="6D8A8F"/>
              </a:solidFill>
              <a:effectLst>
                <a:outerShdw blurRad="38100" dist="38100" dir="2700000" algn="tl">
                  <a:srgbClr val="000000">
                    <a:alpha val="43137"/>
                  </a:srgbClr>
                </a:outerShdw>
              </a:effectLst>
              <a:latin typeface="Viner Hand ITC" panose="03070502030502020203" pitchFamily="66" charset="0"/>
              <a:ea typeface="方正卡通简体" panose="03000509000000000000" pitchFamily="65" charset="-122"/>
            </a:endParaRPr>
          </a:p>
        </p:txBody>
      </p:sp>
      <p:sp>
        <p:nvSpPr>
          <p:cNvPr id="4" name="AutoShape 2" descr="Meta Watershed: FEMINISM UNADULTERATED: WHY I WANT A WIF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sp>
        <p:nvSpPr>
          <p:cNvPr id="16" name="文本框 15"/>
          <p:cNvSpPr txBox="1"/>
          <p:nvPr/>
        </p:nvSpPr>
        <p:spPr>
          <a:xfrm>
            <a:off x="475830" y="466477"/>
            <a:ext cx="6140653" cy="706755"/>
          </a:xfrm>
          <a:prstGeom prst="rect">
            <a:avLst/>
          </a:prstGeom>
          <a:noFill/>
        </p:spPr>
        <p:txBody>
          <a:bodyPr wrap="square" rtlCol="0">
            <a:spAutoFit/>
          </a:bodyPr>
          <a:lstStyle/>
          <a:p>
            <a:r>
              <a:rPr lang="zh-CN" altLang="en-US" sz="4000" b="1" spc="-300" dirty="0">
                <a:solidFill>
                  <a:srgbClr val="6D8A8F"/>
                </a:solidFill>
                <a:latin typeface="黑体" charset="0"/>
                <a:ea typeface="黑体" charset="0"/>
                <a:cs typeface="黑体" charset="0"/>
                <a:sym typeface="+mn-ea"/>
              </a:rPr>
              <a:t>一、</a:t>
            </a:r>
            <a:r>
              <a:rPr lang="en-US" altLang="zh-CN" sz="4000" b="1" spc="-300" dirty="0">
                <a:solidFill>
                  <a:srgbClr val="6D8A8F"/>
                </a:solidFill>
                <a:latin typeface="黑体" charset="0"/>
                <a:ea typeface="黑体" charset="0"/>
                <a:cs typeface="黑体" charset="0"/>
                <a:sym typeface="+mn-ea"/>
              </a:rPr>
              <a:t> 社会痛点</a:t>
            </a:r>
            <a:endParaRPr lang="en-US" altLang="zh-CN" sz="4000" b="1" spc="-300" dirty="0">
              <a:solidFill>
                <a:srgbClr val="6D8A8F"/>
              </a:solidFill>
              <a:latin typeface="黑体" charset="0"/>
              <a:ea typeface="黑体" charset="0"/>
              <a:cs typeface="黑体" charset="0"/>
              <a:sym typeface="+mn-ea"/>
            </a:endParaRPr>
          </a:p>
        </p:txBody>
      </p:sp>
      <p:pic>
        <p:nvPicPr>
          <p:cNvPr id="7" name="图片 6" descr="截屏2023-05-09 下午2.46.37"/>
          <p:cNvPicPr>
            <a:picLocks noChangeAspect="1"/>
          </p:cNvPicPr>
          <p:nvPr/>
        </p:nvPicPr>
        <p:blipFill>
          <a:blip r:embed="rId2"/>
          <a:stretch>
            <a:fillRect/>
          </a:stretch>
        </p:blipFill>
        <p:spPr>
          <a:xfrm>
            <a:off x="4959350" y="1666875"/>
            <a:ext cx="2364740" cy="2658110"/>
          </a:xfrm>
          <a:prstGeom prst="rect">
            <a:avLst/>
          </a:prstGeom>
        </p:spPr>
      </p:pic>
      <p:pic>
        <p:nvPicPr>
          <p:cNvPr id="8" name="图片 7" descr="截屏2023-05-09 下午2.45.45"/>
          <p:cNvPicPr>
            <a:picLocks noChangeAspect="1"/>
          </p:cNvPicPr>
          <p:nvPr/>
        </p:nvPicPr>
        <p:blipFill>
          <a:blip r:embed="rId3"/>
          <a:stretch>
            <a:fillRect/>
          </a:stretch>
        </p:blipFill>
        <p:spPr>
          <a:xfrm>
            <a:off x="1486535" y="1666875"/>
            <a:ext cx="2364105" cy="2658110"/>
          </a:xfrm>
          <a:prstGeom prst="rect">
            <a:avLst/>
          </a:prstGeom>
        </p:spPr>
      </p:pic>
      <p:sp>
        <p:nvSpPr>
          <p:cNvPr id="9" name="文本框 8"/>
          <p:cNvSpPr txBox="1"/>
          <p:nvPr/>
        </p:nvSpPr>
        <p:spPr>
          <a:xfrm>
            <a:off x="1475105" y="4505960"/>
            <a:ext cx="2375535" cy="1322070"/>
          </a:xfrm>
          <a:prstGeom prst="rect">
            <a:avLst/>
          </a:prstGeom>
          <a:noFill/>
        </p:spPr>
        <p:txBody>
          <a:bodyPr wrap="square" rtlCol="0">
            <a:spAutoFit/>
          </a:bodyPr>
          <a:p>
            <a:r>
              <a:rPr lang="zh-CN" altLang="en-US" sz="1600">
                <a:latin typeface="黑体" charset="0"/>
                <a:ea typeface="黑体" charset="0"/>
              </a:rPr>
              <a:t>现如今，随着生活节奏以及社会竞争的不断加大，越来越多的人出现了焦虑症、抑郁症等心理健康问题。</a:t>
            </a:r>
            <a:endParaRPr lang="zh-CN" altLang="en-US" sz="1600">
              <a:latin typeface="黑体" charset="0"/>
              <a:ea typeface="黑体" charset="0"/>
            </a:endParaRPr>
          </a:p>
        </p:txBody>
      </p:sp>
      <p:sp>
        <p:nvSpPr>
          <p:cNvPr id="10" name="文本框 9"/>
          <p:cNvSpPr txBox="1"/>
          <p:nvPr/>
        </p:nvSpPr>
        <p:spPr>
          <a:xfrm>
            <a:off x="4947920" y="4505960"/>
            <a:ext cx="2375535" cy="1322070"/>
          </a:xfrm>
          <a:prstGeom prst="rect">
            <a:avLst/>
          </a:prstGeom>
          <a:noFill/>
        </p:spPr>
        <p:txBody>
          <a:bodyPr wrap="square" rtlCol="0">
            <a:spAutoFit/>
          </a:bodyPr>
          <a:p>
            <a:r>
              <a:rPr lang="zh-CN" altLang="en-US" sz="1600">
                <a:latin typeface="黑体" charset="0"/>
                <a:ea typeface="黑体" charset="0"/>
              </a:rPr>
              <a:t>如今的城市生活使得人与人之间的距离逐渐变远，人们即便心中有负面情绪也往往找不到可发泄的地方。</a:t>
            </a:r>
            <a:endParaRPr lang="zh-CN" altLang="en-US" sz="1600">
              <a:latin typeface="黑体" charset="0"/>
              <a:ea typeface="黑体" charset="0"/>
            </a:endParaRPr>
          </a:p>
        </p:txBody>
      </p:sp>
      <p:pic>
        <p:nvPicPr>
          <p:cNvPr id="11" name="图片 10" descr="截屏2023-05-09 下午2.51.36"/>
          <p:cNvPicPr>
            <a:picLocks noChangeAspect="1"/>
          </p:cNvPicPr>
          <p:nvPr/>
        </p:nvPicPr>
        <p:blipFill>
          <a:blip r:embed="rId4"/>
          <a:stretch>
            <a:fillRect/>
          </a:stretch>
        </p:blipFill>
        <p:spPr>
          <a:xfrm>
            <a:off x="8432800" y="1666875"/>
            <a:ext cx="2152650" cy="2595245"/>
          </a:xfrm>
          <a:prstGeom prst="rect">
            <a:avLst/>
          </a:prstGeom>
        </p:spPr>
      </p:pic>
      <p:sp>
        <p:nvSpPr>
          <p:cNvPr id="12" name="文本框 11"/>
          <p:cNvSpPr txBox="1"/>
          <p:nvPr/>
        </p:nvSpPr>
        <p:spPr>
          <a:xfrm>
            <a:off x="8321040" y="4505960"/>
            <a:ext cx="2375535" cy="583565"/>
          </a:xfrm>
          <a:prstGeom prst="rect">
            <a:avLst/>
          </a:prstGeom>
          <a:noFill/>
        </p:spPr>
        <p:txBody>
          <a:bodyPr wrap="square" rtlCol="0">
            <a:spAutoFit/>
          </a:bodyPr>
          <a:p>
            <a:r>
              <a:rPr lang="zh-CN" altLang="en-US" sz="1600">
                <a:latin typeface="黑体" charset="0"/>
                <a:ea typeface="黑体" charset="0"/>
              </a:rPr>
              <a:t>从而心里的负面情绪不断积累而最终走向病态。</a:t>
            </a:r>
            <a:endParaRPr lang="zh-CN" altLang="en-US" sz="1600">
              <a:latin typeface="黑体" charset="0"/>
              <a:ea typeface="黑体"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sp>
        <p:nvSpPr>
          <p:cNvPr id="16" name="文本框 15"/>
          <p:cNvSpPr txBox="1"/>
          <p:nvPr/>
        </p:nvSpPr>
        <p:spPr>
          <a:xfrm>
            <a:off x="475830" y="466477"/>
            <a:ext cx="6140653" cy="706755"/>
          </a:xfrm>
          <a:prstGeom prst="rect">
            <a:avLst/>
          </a:prstGeom>
          <a:noFill/>
        </p:spPr>
        <p:txBody>
          <a:bodyPr wrap="square" rtlCol="0">
            <a:spAutoFit/>
          </a:bodyPr>
          <a:lstStyle/>
          <a:p>
            <a:r>
              <a:rPr lang="zh-CN" altLang="en-US" sz="4000" b="1" spc="-300" dirty="0">
                <a:solidFill>
                  <a:srgbClr val="6D8A8F"/>
                </a:solidFill>
                <a:latin typeface="黑体" charset="0"/>
                <a:ea typeface="黑体" charset="0"/>
                <a:cs typeface="黑体" charset="0"/>
                <a:sym typeface="+mn-ea"/>
              </a:rPr>
              <a:t>一、</a:t>
            </a:r>
            <a:r>
              <a:rPr lang="en-US" altLang="zh-CN" sz="4000" b="1" spc="-300" dirty="0">
                <a:solidFill>
                  <a:srgbClr val="6D8A8F"/>
                </a:solidFill>
                <a:latin typeface="黑体" charset="0"/>
                <a:ea typeface="黑体" charset="0"/>
                <a:cs typeface="黑体" charset="0"/>
                <a:sym typeface="+mn-ea"/>
              </a:rPr>
              <a:t> 社会痛点</a:t>
            </a:r>
            <a:endParaRPr lang="en-US" altLang="zh-CN" sz="4000" b="1" spc="-300" dirty="0">
              <a:solidFill>
                <a:srgbClr val="6D8A8F"/>
              </a:solidFill>
              <a:latin typeface="黑体" charset="0"/>
              <a:ea typeface="黑体" charset="0"/>
              <a:cs typeface="黑体" charset="0"/>
              <a:sym typeface="+mn-ea"/>
            </a:endParaRPr>
          </a:p>
        </p:txBody>
      </p:sp>
      <p:sp>
        <p:nvSpPr>
          <p:cNvPr id="504" name="Marketing"/>
          <p:cNvSpPr txBox="1"/>
          <p:nvPr/>
        </p:nvSpPr>
        <p:spPr>
          <a:xfrm>
            <a:off x="1395730" y="3244215"/>
            <a:ext cx="2176780" cy="368935"/>
          </a:xfrm>
          <a:prstGeom prst="rect">
            <a:avLst/>
          </a:prstGeom>
          <a:solidFill>
            <a:srgbClr val="6D8A8F"/>
          </a:solidFill>
          <a:ln w="12700">
            <a:miter lim="400000"/>
          </a:ln>
        </p:spPr>
        <p:txBody>
          <a:bodyPr wrap="square" lIns="0" tIns="0" rIns="0" bIns="0">
            <a:spAutoFit/>
          </a:bodyPr>
          <a:lstStyle>
            <a:lvl1pPr algn="ctr">
              <a:defRPr sz="1400">
                <a:solidFill>
                  <a:schemeClr val="accent3">
                    <a:satOff val="-69556"/>
                    <a:lumOff val="9019"/>
                  </a:schemeClr>
                </a:solidFill>
                <a:latin typeface="Noto Sans CJK SC Bold"/>
                <a:ea typeface="Noto Sans CJK SC Bold"/>
                <a:cs typeface="Noto Sans CJK SC Bold"/>
                <a:sym typeface="Noto Sans CJK SC Bold"/>
              </a:defRPr>
            </a:lvl1pPr>
          </a:lstStyle>
          <a:p>
            <a:r>
              <a:rPr lang="zh-CN" sz="2400">
                <a:solidFill>
                  <a:schemeClr val="bg1"/>
                </a:solidFill>
                <a:latin typeface="黑体" charset="0"/>
                <a:ea typeface="黑体" charset="0"/>
              </a:rPr>
              <a:t>情绪与音乐调节</a:t>
            </a:r>
            <a:endParaRPr lang="zh-CN" sz="2400">
              <a:solidFill>
                <a:schemeClr val="bg1"/>
              </a:solidFill>
              <a:latin typeface="黑体" charset="0"/>
              <a:ea typeface="黑体" charset="0"/>
            </a:endParaRPr>
          </a:p>
        </p:txBody>
      </p:sp>
      <p:sp>
        <p:nvSpPr>
          <p:cNvPr id="510" name="Work with Team"/>
          <p:cNvSpPr txBox="1"/>
          <p:nvPr/>
        </p:nvSpPr>
        <p:spPr>
          <a:xfrm>
            <a:off x="4947920" y="3244215"/>
            <a:ext cx="2296160" cy="368935"/>
          </a:xfrm>
          <a:prstGeom prst="rect">
            <a:avLst/>
          </a:prstGeom>
          <a:solidFill>
            <a:srgbClr val="6D8A8F"/>
          </a:solidFill>
          <a:ln w="12700">
            <a:miter lim="400000"/>
          </a:ln>
        </p:spPr>
        <p:txBody>
          <a:bodyPr wrap="square" lIns="0" tIns="0" rIns="0" bIns="0">
            <a:spAutoFit/>
          </a:bodyPr>
          <a:lstStyle>
            <a:lvl1pPr algn="ctr">
              <a:defRPr sz="1400">
                <a:solidFill>
                  <a:schemeClr val="accent3">
                    <a:satOff val="-69556"/>
                    <a:lumOff val="9019"/>
                  </a:schemeClr>
                </a:solidFill>
                <a:latin typeface="Noto Sans CJK SC Bold"/>
                <a:ea typeface="Noto Sans CJK SC Bold"/>
                <a:cs typeface="Noto Sans CJK SC Bold"/>
                <a:sym typeface="Noto Sans CJK SC Bold"/>
              </a:defRPr>
            </a:lvl1pPr>
          </a:lstStyle>
          <a:p>
            <a:r>
              <a:rPr lang="zh-CN" sz="2400">
                <a:solidFill>
                  <a:schemeClr val="bg1"/>
                </a:solidFill>
                <a:latin typeface="黑体" charset="0"/>
                <a:ea typeface="黑体" charset="0"/>
              </a:rPr>
              <a:t>音乐的情绪表达</a:t>
            </a:r>
            <a:endParaRPr lang="zh-CN" sz="2400">
              <a:solidFill>
                <a:schemeClr val="bg1"/>
              </a:solidFill>
              <a:latin typeface="黑体" charset="0"/>
              <a:ea typeface="黑体" charset="0"/>
            </a:endParaRPr>
          </a:p>
        </p:txBody>
      </p:sp>
      <p:sp>
        <p:nvSpPr>
          <p:cNvPr id="501" name="线条"/>
          <p:cNvSpPr/>
          <p:nvPr/>
        </p:nvSpPr>
        <p:spPr>
          <a:xfrm flipH="1">
            <a:off x="-839470" y="2306320"/>
            <a:ext cx="13188315" cy="635"/>
          </a:xfrm>
          <a:prstGeom prst="line">
            <a:avLst/>
          </a:prstGeom>
          <a:ln>
            <a:solidFill>
              <a:srgbClr val="6D8A8F"/>
            </a:solidFill>
            <a:headEnd type="oval" w="med" len="med"/>
          </a:ln>
        </p:spPr>
        <p:style>
          <a:lnRef idx="3">
            <a:schemeClr val="accent5"/>
          </a:lnRef>
          <a:fillRef idx="0">
            <a:schemeClr val="accent5"/>
          </a:fillRef>
          <a:effectRef idx="2">
            <a:schemeClr val="accent5"/>
          </a:effectRef>
          <a:fontRef idx="minor">
            <a:schemeClr val="tx1"/>
          </a:fontRef>
        </p:style>
        <p:txBody>
          <a:bodyPr lIns="45719" rIns="45719"/>
          <a:lstStyle/>
          <a:p/>
        </p:txBody>
      </p:sp>
      <p:sp>
        <p:nvSpPr>
          <p:cNvPr id="507" name="圆形"/>
          <p:cNvSpPr/>
          <p:nvPr/>
        </p:nvSpPr>
        <p:spPr>
          <a:xfrm>
            <a:off x="2024380" y="1813560"/>
            <a:ext cx="919480" cy="942975"/>
          </a:xfrm>
          <a:prstGeom prst="ellipse">
            <a:avLst/>
          </a:prstGeom>
          <a:solidFill>
            <a:schemeClr val="bg1"/>
          </a:solidFill>
          <a:ln w="25400">
            <a:solidFill>
              <a:srgbClr val="6D8A8F"/>
            </a:solidFill>
            <a:miter/>
          </a:ln>
        </p:spPr>
        <p:txBody>
          <a:bodyPr lIns="45719" rIns="45719" anchor="ctr"/>
          <a:lstStyle/>
          <a:p>
            <a:pPr algn="ctr">
              <a:defRPr>
                <a:solidFill>
                  <a:srgbClr val="808080"/>
                </a:solidFill>
                <a:latin typeface="Noto Sans CJK SC Regular"/>
                <a:ea typeface="Noto Sans CJK SC Regular"/>
                <a:cs typeface="Noto Sans CJK SC Regular"/>
                <a:sym typeface="Noto Sans CJK SC Regular"/>
              </a:defRPr>
            </a:pPr>
            <a:endParaRPr>
              <a:latin typeface="宋体" pitchFamily="2" charset="-122"/>
              <a:ea typeface="宋体" pitchFamily="2" charset="-122"/>
            </a:endParaRPr>
          </a:p>
        </p:txBody>
      </p:sp>
      <p:sp>
        <p:nvSpPr>
          <p:cNvPr id="508" name="03"/>
          <p:cNvSpPr txBox="1"/>
          <p:nvPr/>
        </p:nvSpPr>
        <p:spPr>
          <a:xfrm>
            <a:off x="2219960" y="2003425"/>
            <a:ext cx="528320" cy="492125"/>
          </a:xfrm>
          <a:prstGeom prst="rect">
            <a:avLst/>
          </a:prstGeom>
          <a:noFill/>
          <a:ln w="12700">
            <a:noFill/>
            <a:miter lim="400000"/>
          </a:ln>
          <a:extLst>
            <a:ext uri="{909E8E84-426E-40DD-AFC4-6F175D3DCCD1}">
              <a14:hiddenFill xmlns:a14="http://schemas.microsoft.com/office/drawing/2010/main">
                <a:grpFill/>
              </a14:hiddenFill>
            </a:ext>
          </a:extLst>
        </p:spPr>
        <p:txBody>
          <a:bodyPr lIns="0" tIns="0" rIns="0" bIns="0">
            <a:spAutoFit/>
          </a:bodyPr>
          <a:lstStyle/>
          <a:p>
            <a:pPr algn="ctr">
              <a:defRPr sz="2800">
                <a:solidFill>
                  <a:srgbClr val="404040"/>
                </a:solidFill>
                <a:latin typeface="Noto Sans CJK SC Bold"/>
                <a:ea typeface="Noto Sans CJK SC Bold"/>
                <a:cs typeface="Noto Sans CJK SC Bold"/>
                <a:sym typeface="Noto Sans CJK SC Bold"/>
              </a:defRPr>
            </a:pPr>
            <a:r>
              <a:rPr sz="3200" b="1">
                <a:solidFill>
                  <a:schemeClr val="tx1"/>
                </a:solidFill>
                <a:latin typeface="方正舒体" panose="02010601030101010101" charset="-122"/>
                <a:ea typeface="方正舒体" panose="02010601030101010101" charset="-122"/>
              </a:rPr>
              <a:t>0</a:t>
            </a:r>
            <a:r>
              <a:rPr lang="en-US" sz="3200" b="1">
                <a:solidFill>
                  <a:schemeClr val="tx1"/>
                </a:solidFill>
                <a:latin typeface="方正舒体" panose="02010601030101010101" charset="-122"/>
                <a:ea typeface="方正舒体" panose="02010601030101010101" charset="-122"/>
              </a:rPr>
              <a:t>1</a:t>
            </a:r>
            <a:endParaRPr lang="en-US" sz="3200" b="1">
              <a:solidFill>
                <a:schemeClr val="tx1"/>
              </a:solidFill>
              <a:latin typeface="方正舒体" panose="02010601030101010101" charset="-122"/>
              <a:ea typeface="方正舒体" panose="02010601030101010101" charset="-122"/>
            </a:endParaRPr>
          </a:p>
        </p:txBody>
      </p:sp>
      <p:sp>
        <p:nvSpPr>
          <p:cNvPr id="513" name="Finish the Project"/>
          <p:cNvSpPr txBox="1"/>
          <p:nvPr/>
        </p:nvSpPr>
        <p:spPr>
          <a:xfrm>
            <a:off x="8619490" y="3244215"/>
            <a:ext cx="2178050" cy="368935"/>
          </a:xfrm>
          <a:prstGeom prst="rect">
            <a:avLst/>
          </a:prstGeom>
          <a:solidFill>
            <a:srgbClr val="6D8A8F"/>
          </a:solidFill>
          <a:ln w="12700">
            <a:noFill/>
            <a:miter lim="400000"/>
          </a:ln>
        </p:spPr>
        <p:txBody>
          <a:bodyPr wrap="square" lIns="0" tIns="0" rIns="0" bIns="0">
            <a:spAutoFit/>
          </a:bodyPr>
          <a:lstStyle>
            <a:lvl1pPr algn="ctr">
              <a:defRPr sz="1400">
                <a:solidFill>
                  <a:schemeClr val="accent3">
                    <a:satOff val="-69556"/>
                    <a:lumOff val="9019"/>
                  </a:schemeClr>
                </a:solidFill>
                <a:latin typeface="Noto Sans CJK SC Bold"/>
                <a:ea typeface="Noto Sans CJK SC Bold"/>
                <a:cs typeface="Noto Sans CJK SC Bold"/>
                <a:sym typeface="Noto Sans CJK SC Bold"/>
              </a:defRPr>
            </a:lvl1pPr>
          </a:lstStyle>
          <a:p>
            <a:r>
              <a:rPr lang="zh-CN" sz="2400">
                <a:solidFill>
                  <a:schemeClr val="bg1"/>
                </a:solidFill>
                <a:latin typeface="黑体" charset="0"/>
                <a:ea typeface="黑体" charset="0"/>
              </a:rPr>
              <a:t>音乐</a:t>
            </a:r>
            <a:r>
              <a:rPr lang="zh-CN" altLang="en-US" sz="2400">
                <a:solidFill>
                  <a:schemeClr val="bg1"/>
                </a:solidFill>
                <a:latin typeface="黑体" charset="0"/>
                <a:ea typeface="黑体" charset="0"/>
              </a:rPr>
              <a:t>软件</a:t>
            </a:r>
            <a:endParaRPr lang="zh-CN" altLang="en-US" sz="2400">
              <a:solidFill>
                <a:schemeClr val="bg1"/>
              </a:solidFill>
              <a:latin typeface="黑体" charset="0"/>
              <a:ea typeface="黑体" charset="0"/>
            </a:endParaRPr>
          </a:p>
        </p:txBody>
      </p:sp>
      <p:sp>
        <p:nvSpPr>
          <p:cNvPr id="14" name="圆形"/>
          <p:cNvSpPr/>
          <p:nvPr/>
        </p:nvSpPr>
        <p:spPr>
          <a:xfrm>
            <a:off x="5636260" y="1835150"/>
            <a:ext cx="919480" cy="942975"/>
          </a:xfrm>
          <a:prstGeom prst="ellipse">
            <a:avLst/>
          </a:prstGeom>
          <a:solidFill>
            <a:schemeClr val="bg1"/>
          </a:solidFill>
          <a:ln>
            <a:solidFill>
              <a:srgbClr val="6D8A8F"/>
            </a:solidFill>
          </a:ln>
        </p:spPr>
        <p:style>
          <a:lnRef idx="3">
            <a:schemeClr val="lt1"/>
          </a:lnRef>
          <a:fillRef idx="1">
            <a:schemeClr val="accent1"/>
          </a:fillRef>
          <a:effectRef idx="1">
            <a:schemeClr val="accent1"/>
          </a:effectRef>
          <a:fontRef idx="minor">
            <a:schemeClr val="lt1"/>
          </a:fontRef>
        </p:style>
        <p:txBody>
          <a:bodyPr lIns="45719" rIns="45719" anchor="ctr"/>
          <a:lstStyle/>
          <a:p>
            <a:pPr algn="ctr">
              <a:defRPr>
                <a:solidFill>
                  <a:srgbClr val="808080"/>
                </a:solidFill>
                <a:latin typeface="Noto Sans CJK SC Regular"/>
                <a:ea typeface="Noto Sans CJK SC Regular"/>
                <a:cs typeface="Noto Sans CJK SC Regular"/>
                <a:sym typeface="Noto Sans CJK SC Regular"/>
              </a:defRPr>
            </a:pPr>
            <a:endParaRPr>
              <a:latin typeface="宋体" pitchFamily="2" charset="-122"/>
              <a:ea typeface="宋体" pitchFamily="2" charset="-122"/>
            </a:endParaRPr>
          </a:p>
        </p:txBody>
      </p:sp>
      <p:sp>
        <p:nvSpPr>
          <p:cNvPr id="15" name="03"/>
          <p:cNvSpPr txBox="1"/>
          <p:nvPr/>
        </p:nvSpPr>
        <p:spPr>
          <a:xfrm>
            <a:off x="5831840" y="2025015"/>
            <a:ext cx="528320" cy="492125"/>
          </a:xfrm>
          <a:prstGeom prst="rect">
            <a:avLst/>
          </a:prstGeom>
          <a:noFill/>
          <a:ln>
            <a:noFill/>
          </a:ln>
          <a:extLst>
            <a:ext uri="{909E8E84-426E-40DD-AFC4-6F175D3DCCD1}">
              <a14:hiddenFill xmlns:a14="http://schemas.microsoft.com/office/drawing/2010/main">
                <a:grpFill/>
              </a14:hiddenFill>
            </a:ext>
          </a:extLst>
        </p:spPr>
        <p:style>
          <a:lnRef idx="3">
            <a:schemeClr val="lt1"/>
          </a:lnRef>
          <a:fillRef idx="1">
            <a:schemeClr val="accent1"/>
          </a:fillRef>
          <a:effectRef idx="1">
            <a:schemeClr val="accent1"/>
          </a:effectRef>
          <a:fontRef idx="minor">
            <a:schemeClr val="lt1"/>
          </a:fontRef>
        </p:style>
        <p:txBody>
          <a:bodyPr lIns="0" tIns="0" rIns="0" bIns="0">
            <a:spAutoFit/>
          </a:bodyPr>
          <a:lstStyle/>
          <a:p>
            <a:pPr algn="ctr">
              <a:defRPr sz="2800">
                <a:solidFill>
                  <a:srgbClr val="404040"/>
                </a:solidFill>
                <a:latin typeface="Noto Sans CJK SC Bold"/>
                <a:ea typeface="Noto Sans CJK SC Bold"/>
                <a:cs typeface="Noto Sans CJK SC Bold"/>
                <a:sym typeface="Noto Sans CJK SC Bold"/>
              </a:defRPr>
            </a:pPr>
            <a:r>
              <a:rPr sz="3200" b="1">
                <a:solidFill>
                  <a:schemeClr val="tx1"/>
                </a:solidFill>
                <a:latin typeface="方正舒体" panose="02010601030101010101" charset="-122"/>
                <a:ea typeface="方正舒体" panose="02010601030101010101" charset="-122"/>
              </a:rPr>
              <a:t>0</a:t>
            </a:r>
            <a:r>
              <a:rPr lang="en-US" sz="3200" b="1">
                <a:solidFill>
                  <a:schemeClr val="tx1"/>
                </a:solidFill>
                <a:latin typeface="方正舒体" panose="02010601030101010101" charset="-122"/>
                <a:ea typeface="方正舒体" panose="02010601030101010101" charset="-122"/>
              </a:rPr>
              <a:t>2</a:t>
            </a:r>
            <a:endParaRPr lang="en-US" sz="3200" b="1">
              <a:solidFill>
                <a:schemeClr val="tx1"/>
              </a:solidFill>
              <a:latin typeface="方正舒体" panose="02010601030101010101" charset="-122"/>
              <a:ea typeface="方正舒体" panose="02010601030101010101" charset="-122"/>
            </a:endParaRPr>
          </a:p>
        </p:txBody>
      </p:sp>
      <p:sp>
        <p:nvSpPr>
          <p:cNvPr id="17" name="圆形"/>
          <p:cNvSpPr/>
          <p:nvPr/>
        </p:nvSpPr>
        <p:spPr>
          <a:xfrm>
            <a:off x="9248140" y="1835150"/>
            <a:ext cx="919480" cy="942975"/>
          </a:xfrm>
          <a:prstGeom prst="ellipse">
            <a:avLst/>
          </a:prstGeom>
          <a:solidFill>
            <a:schemeClr val="bg1"/>
          </a:solidFill>
          <a:ln w="25400">
            <a:solidFill>
              <a:srgbClr val="6D8A8F"/>
            </a:solidFill>
            <a:miter/>
          </a:ln>
        </p:spPr>
        <p:txBody>
          <a:bodyPr lIns="45719" rIns="45719" anchor="ctr"/>
          <a:lstStyle/>
          <a:p>
            <a:pPr algn="ctr">
              <a:defRPr>
                <a:solidFill>
                  <a:srgbClr val="808080"/>
                </a:solidFill>
                <a:latin typeface="Noto Sans CJK SC Regular"/>
                <a:ea typeface="Noto Sans CJK SC Regular"/>
                <a:cs typeface="Noto Sans CJK SC Regular"/>
                <a:sym typeface="Noto Sans CJK SC Regular"/>
              </a:defRPr>
            </a:pPr>
            <a:endParaRPr>
              <a:latin typeface="宋体" pitchFamily="2" charset="-122"/>
              <a:ea typeface="宋体" pitchFamily="2" charset="-122"/>
            </a:endParaRPr>
          </a:p>
        </p:txBody>
      </p:sp>
      <p:sp>
        <p:nvSpPr>
          <p:cNvPr id="18" name="03"/>
          <p:cNvSpPr txBox="1"/>
          <p:nvPr/>
        </p:nvSpPr>
        <p:spPr>
          <a:xfrm>
            <a:off x="9443720" y="2025015"/>
            <a:ext cx="528320" cy="492125"/>
          </a:xfrm>
          <a:prstGeom prst="rect">
            <a:avLst/>
          </a:prstGeom>
          <a:ln w="12700">
            <a:noFill/>
            <a:miter lim="400000"/>
          </a:ln>
        </p:spPr>
        <p:txBody>
          <a:bodyPr lIns="0" tIns="0" rIns="0" bIns="0">
            <a:spAutoFit/>
          </a:bodyPr>
          <a:lstStyle/>
          <a:p>
            <a:pPr algn="ctr">
              <a:defRPr sz="2800">
                <a:solidFill>
                  <a:srgbClr val="404040"/>
                </a:solidFill>
                <a:latin typeface="Noto Sans CJK SC Bold"/>
                <a:ea typeface="Noto Sans CJK SC Bold"/>
                <a:cs typeface="Noto Sans CJK SC Bold"/>
                <a:sym typeface="Noto Sans CJK SC Bold"/>
              </a:defRPr>
            </a:pPr>
            <a:r>
              <a:rPr sz="3200" b="1">
                <a:solidFill>
                  <a:schemeClr val="tx1"/>
                </a:solidFill>
                <a:latin typeface="方正舒体" panose="02010601030101010101" charset="-122"/>
                <a:ea typeface="方正舒体" panose="02010601030101010101" charset="-122"/>
              </a:rPr>
              <a:t>0</a:t>
            </a:r>
            <a:r>
              <a:rPr lang="en-US" sz="3200" b="1">
                <a:solidFill>
                  <a:schemeClr val="tx1"/>
                </a:solidFill>
                <a:latin typeface="方正舒体" panose="02010601030101010101" charset="-122"/>
                <a:ea typeface="方正舒体" panose="02010601030101010101" charset="-122"/>
              </a:rPr>
              <a:t>3</a:t>
            </a:r>
            <a:endParaRPr lang="en-US" sz="3200" b="1">
              <a:solidFill>
                <a:schemeClr val="tx1"/>
              </a:solidFill>
              <a:latin typeface="方正舒体" panose="02010601030101010101" charset="-122"/>
              <a:ea typeface="方正舒体" panose="02010601030101010101" charset="-122"/>
            </a:endParaRPr>
          </a:p>
        </p:txBody>
      </p:sp>
      <p:sp>
        <p:nvSpPr>
          <p:cNvPr id="43" name="TextBox 84"/>
          <p:cNvSpPr txBox="1"/>
          <p:nvPr>
            <p:custDataLst>
              <p:tags r:id="rId2"/>
            </p:custDataLst>
          </p:nvPr>
        </p:nvSpPr>
        <p:spPr>
          <a:xfrm>
            <a:off x="1175385" y="3976370"/>
            <a:ext cx="3144520" cy="2171700"/>
          </a:xfrm>
          <a:prstGeom prst="rect">
            <a:avLst/>
          </a:prstGeom>
          <a:noFill/>
        </p:spPr>
        <p:txBody>
          <a:bodyPr wrap="square" lIns="90000" tIns="46800" rIns="90000" bIns="46800" rtlCol="0">
            <a:normAutofit fontScale="6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lnSpc>
                <a:spcPct val="130000"/>
              </a:lnSpc>
              <a:spcBef>
                <a:spcPct val="20000"/>
              </a:spcBef>
            </a:pPr>
            <a:r>
              <a:rPr lang="zh-CN" altLang="en-US" sz="3430" dirty="0">
                <a:solidFill>
                  <a:srgbClr val="000000"/>
                </a:solidFill>
                <a:latin typeface="黑体" charset="0"/>
                <a:ea typeface="黑体" charset="0"/>
                <a:cs typeface="宋体" pitchFamily="2" charset="-122"/>
                <a:sym typeface="+mn-ea"/>
              </a:rPr>
              <a:t>情绪调节是每个人都需要的自我管理手段</a:t>
            </a:r>
            <a:endParaRPr lang="zh-CN" altLang="en-US" sz="3430" dirty="0">
              <a:latin typeface="黑体" charset="0"/>
              <a:ea typeface="黑体" charset="0"/>
              <a:cs typeface="宋体" pitchFamily="2" charset="-122"/>
              <a:sym typeface="+mn-ea"/>
            </a:endParaRPr>
          </a:p>
          <a:p>
            <a:pPr algn="ctr" defTabSz="913765">
              <a:lnSpc>
                <a:spcPct val="130000"/>
              </a:lnSpc>
              <a:spcBef>
                <a:spcPct val="20000"/>
              </a:spcBef>
            </a:pPr>
            <a:r>
              <a:rPr lang="zh-CN" altLang="en-US" sz="3600" b="1">
                <a:solidFill>
                  <a:srgbClr val="C00000"/>
                </a:solidFill>
                <a:latin typeface="黑体" charset="0"/>
                <a:ea typeface="黑体" charset="0"/>
                <a:cs typeface="宋体" pitchFamily="2" charset="-122"/>
                <a:sym typeface="+mn-ea"/>
              </a:rPr>
              <a:t>音乐调节</a:t>
            </a:r>
            <a:r>
              <a:rPr lang="zh-CN" altLang="en-US" sz="3430" dirty="0">
                <a:solidFill>
                  <a:srgbClr val="000000"/>
                </a:solidFill>
                <a:latin typeface="黑体" charset="0"/>
                <a:ea typeface="黑体" charset="0"/>
                <a:cs typeface="宋体" pitchFamily="2" charset="-122"/>
                <a:sym typeface="+mn-ea"/>
              </a:rPr>
              <a:t>是一种具有广泛性的情绪调节手段。</a:t>
            </a:r>
            <a:endParaRPr lang="zh-CN" altLang="en-US" sz="3430" dirty="0">
              <a:latin typeface="黑体" charset="0"/>
              <a:ea typeface="黑体" charset="0"/>
              <a:cs typeface="宋体" pitchFamily="2" charset="-122"/>
            </a:endParaRPr>
          </a:p>
          <a:p>
            <a:pPr algn="ctr" defTabSz="913765">
              <a:lnSpc>
                <a:spcPct val="130000"/>
              </a:lnSpc>
              <a:spcBef>
                <a:spcPct val="20000"/>
              </a:spcBef>
            </a:pPr>
            <a:endParaRPr lang="zh-CN" altLang="en-US" sz="1600" dirty="0">
              <a:latin typeface="宋体" pitchFamily="2" charset="-122"/>
              <a:ea typeface="宋体" pitchFamily="2" charset="-122"/>
              <a:cs typeface="宋体" pitchFamily="2" charset="-122"/>
            </a:endParaRPr>
          </a:p>
          <a:p>
            <a:pPr algn="ctr" defTabSz="913765">
              <a:lnSpc>
                <a:spcPct val="130000"/>
              </a:lnSpc>
              <a:spcBef>
                <a:spcPct val="20000"/>
              </a:spcBef>
            </a:pPr>
            <a:endParaRPr lang="en-US" sz="1600" dirty="0">
              <a:solidFill>
                <a:schemeClr val="dk1"/>
              </a:solidFill>
              <a:latin typeface="黑体" panose="02010609060101010101" charset="-122"/>
              <a:ea typeface="新宋体" panose="02010609030101010101" charset="-122"/>
            </a:endParaRPr>
          </a:p>
        </p:txBody>
      </p:sp>
      <p:sp>
        <p:nvSpPr>
          <p:cNvPr id="44" name="文本框 43"/>
          <p:cNvSpPr txBox="1"/>
          <p:nvPr/>
        </p:nvSpPr>
        <p:spPr>
          <a:xfrm>
            <a:off x="4526280" y="3885565"/>
            <a:ext cx="3140075" cy="23533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p>
            <a:pPr algn="ctr" defTabSz="913765">
              <a:lnSpc>
                <a:spcPct val="130000"/>
              </a:lnSpc>
              <a:spcBef>
                <a:spcPct val="20000"/>
              </a:spcBef>
            </a:pPr>
            <a:r>
              <a:rPr lang="zh-CN" altLang="en-US" sz="2300">
                <a:solidFill>
                  <a:srgbClr val="000000"/>
                </a:solidFill>
                <a:latin typeface="黑体" charset="0"/>
                <a:ea typeface="黑体" charset="0"/>
                <a:cs typeface="宋体" pitchFamily="2" charset="-122"/>
                <a:sym typeface="+mn-ea"/>
              </a:rPr>
              <a:t>西方音乐理论研究证实</a:t>
            </a:r>
            <a:endParaRPr lang="zh-CN" altLang="en-US" sz="2300">
              <a:solidFill>
                <a:srgbClr val="000000"/>
              </a:solidFill>
              <a:latin typeface="黑体" charset="0"/>
              <a:ea typeface="黑体" charset="0"/>
              <a:cs typeface="宋体" pitchFamily="2" charset="-122"/>
              <a:sym typeface="+mn-ea"/>
            </a:endParaRPr>
          </a:p>
          <a:p>
            <a:pPr algn="ctr" defTabSz="913765">
              <a:lnSpc>
                <a:spcPct val="130000"/>
              </a:lnSpc>
              <a:spcBef>
                <a:spcPct val="20000"/>
              </a:spcBef>
            </a:pPr>
            <a:r>
              <a:rPr lang="zh-CN" altLang="en-US" sz="2300" b="1">
                <a:solidFill>
                  <a:srgbClr val="C00000"/>
                </a:solidFill>
                <a:latin typeface="黑体" charset="0"/>
                <a:ea typeface="黑体" charset="0"/>
                <a:cs typeface="宋体" pitchFamily="2" charset="-122"/>
                <a:sym typeface="+mn-ea"/>
              </a:rPr>
              <a:t>音乐的情绪表达能力</a:t>
            </a:r>
            <a:r>
              <a:rPr lang="zh-CN" altLang="en-US" sz="2300">
                <a:solidFill>
                  <a:srgbClr val="000000"/>
                </a:solidFill>
                <a:latin typeface="黑体" charset="0"/>
                <a:ea typeface="黑体" charset="0"/>
                <a:cs typeface="宋体" pitchFamily="2" charset="-122"/>
                <a:sym typeface="+mn-ea"/>
              </a:rPr>
              <a:t>是音乐可以调节情绪的</a:t>
            </a:r>
            <a:r>
              <a:rPr lang="zh-CN" altLang="en-US" sz="2300" b="1">
                <a:solidFill>
                  <a:srgbClr val="C00000"/>
                </a:solidFill>
                <a:latin typeface="黑体" charset="0"/>
                <a:ea typeface="黑体" charset="0"/>
                <a:cs typeface="宋体" pitchFamily="2" charset="-122"/>
                <a:sym typeface="+mn-ea"/>
              </a:rPr>
              <a:t>重要原因</a:t>
            </a:r>
            <a:r>
              <a:rPr lang="zh-CN" altLang="en-US" sz="2300">
                <a:solidFill>
                  <a:srgbClr val="C00000"/>
                </a:solidFill>
                <a:latin typeface="黑体" charset="0"/>
                <a:ea typeface="黑体" charset="0"/>
                <a:cs typeface="宋体" pitchFamily="2" charset="-122"/>
                <a:sym typeface="+mn-ea"/>
              </a:rPr>
              <a:t>。</a:t>
            </a:r>
            <a:endParaRPr lang="zh-CN" altLang="en-US" sz="2300">
              <a:latin typeface="黑体" charset="0"/>
              <a:ea typeface="黑体" charset="0"/>
              <a:cs typeface="宋体" pitchFamily="2" charset="-122"/>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300" b="0" i="0" u="none" strike="noStrike" cap="none" spc="0" normalizeH="0" baseline="0">
              <a:ln>
                <a:noFill/>
              </a:ln>
              <a:solidFill>
                <a:srgbClr val="2B6490"/>
              </a:solidFill>
              <a:effectLst/>
              <a:uFillTx/>
              <a:latin typeface="黑体" charset="0"/>
              <a:ea typeface="黑体" charset="0"/>
              <a:cs typeface="宋体" pitchFamily="2" charset="-122"/>
              <a:sym typeface="Calibri" panose="020F0502020204030204"/>
            </a:endParaRPr>
          </a:p>
        </p:txBody>
      </p:sp>
      <p:sp>
        <p:nvSpPr>
          <p:cNvPr id="45" name="文本框 44"/>
          <p:cNvSpPr txBox="1"/>
          <p:nvPr/>
        </p:nvSpPr>
        <p:spPr>
          <a:xfrm>
            <a:off x="8137525" y="3994150"/>
            <a:ext cx="3140075" cy="1859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zh-CN" altLang="en-US" sz="2300">
                <a:solidFill>
                  <a:srgbClr val="000000"/>
                </a:solidFill>
                <a:latin typeface="黑体" charset="0"/>
                <a:ea typeface="黑体" charset="0"/>
                <a:cs typeface="宋体" pitchFamily="2" charset="-122"/>
                <a:sym typeface="+mn-ea"/>
              </a:rPr>
              <a:t>人们喜欢在心情低落的时候打开各类音乐软件听歌。然而能够将重点放在</a:t>
            </a:r>
            <a:r>
              <a:rPr lang="zh-CN" altLang="en-US" sz="2300">
                <a:solidFill>
                  <a:srgbClr val="C00000"/>
                </a:solidFill>
                <a:latin typeface="黑体" charset="0"/>
                <a:ea typeface="黑体" charset="0"/>
                <a:cs typeface="宋体" pitchFamily="2" charset="-122"/>
                <a:sym typeface="+mn-ea"/>
              </a:rPr>
              <a:t>关注人本身的情绪的音乐软件却很少。</a:t>
            </a:r>
            <a:endParaRPr lang="zh-CN" altLang="en-US" sz="2300">
              <a:solidFill>
                <a:srgbClr val="C00000"/>
              </a:solidFill>
              <a:latin typeface="黑体" charset="0"/>
              <a:ea typeface="黑体" charset="0"/>
              <a:cs typeface="宋体"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sp>
        <p:nvSpPr>
          <p:cNvPr id="16" name="文本框 15"/>
          <p:cNvSpPr txBox="1"/>
          <p:nvPr/>
        </p:nvSpPr>
        <p:spPr>
          <a:xfrm>
            <a:off x="118110" y="304800"/>
            <a:ext cx="7172960" cy="706755"/>
          </a:xfrm>
          <a:prstGeom prst="rect">
            <a:avLst/>
          </a:prstGeom>
          <a:noFill/>
        </p:spPr>
        <p:txBody>
          <a:bodyPr wrap="square" rtlCol="0">
            <a:spAutoFit/>
          </a:bodyPr>
          <a:lstStyle/>
          <a:p>
            <a:r>
              <a:rPr lang="zh-CN" altLang="en-US" sz="4000" b="1" spc="-300" dirty="0">
                <a:solidFill>
                  <a:srgbClr val="6D8A8F"/>
                </a:solidFill>
                <a:latin typeface="黑体" charset="0"/>
                <a:ea typeface="黑体" charset="0"/>
                <a:sym typeface="+mn-ea"/>
              </a:rPr>
              <a:t>二、</a:t>
            </a:r>
            <a:r>
              <a:rPr lang="en-US" altLang="zh-CN" sz="4000" b="1" spc="-300" dirty="0">
                <a:solidFill>
                  <a:srgbClr val="6D8A8F"/>
                </a:solidFill>
                <a:latin typeface="黑体" charset="0"/>
                <a:ea typeface="黑体" charset="0"/>
                <a:cs typeface="宋体" pitchFamily="2" charset="-122"/>
                <a:sym typeface="+mn-ea"/>
              </a:rPr>
              <a:t>目标用户分析 </a:t>
            </a:r>
            <a:r>
              <a:rPr lang="zh-CN" altLang="en-US" sz="4000" b="1" spc="-300" dirty="0">
                <a:solidFill>
                  <a:srgbClr val="6D8A8F"/>
                </a:solidFill>
                <a:latin typeface="黑体" charset="0"/>
                <a:ea typeface="黑体" charset="0"/>
                <a:cs typeface="宋体" pitchFamily="2" charset="-122"/>
                <a:sym typeface="+mn-ea"/>
              </a:rPr>
              <a:t>——</a:t>
            </a:r>
            <a:r>
              <a:rPr lang="en-US" altLang="zh-CN" sz="4000" b="1" spc="-300" dirty="0">
                <a:solidFill>
                  <a:srgbClr val="6D8A8F"/>
                </a:solidFill>
                <a:latin typeface="黑体" charset="0"/>
                <a:ea typeface="黑体" charset="0"/>
                <a:cs typeface="宋体" pitchFamily="2" charset="-122"/>
                <a:sym typeface="+mn-ea"/>
              </a:rPr>
              <a:t> Persona</a:t>
            </a:r>
            <a:endParaRPr lang="en-US" altLang="zh-CN" sz="4000" b="1" spc="-300" dirty="0">
              <a:solidFill>
                <a:srgbClr val="6D8A8F"/>
              </a:solidFill>
              <a:latin typeface="黑体" charset="0"/>
              <a:ea typeface="黑体" charset="0"/>
              <a:cs typeface="宋体" pitchFamily="2" charset="-122"/>
              <a:sym typeface="+mn-ea"/>
            </a:endParaRPr>
          </a:p>
        </p:txBody>
      </p:sp>
      <p:pic>
        <p:nvPicPr>
          <p:cNvPr id="3" name="图片 2" descr="Untitled"/>
          <p:cNvPicPr>
            <a:picLocks noChangeAspect="1"/>
          </p:cNvPicPr>
          <p:nvPr/>
        </p:nvPicPr>
        <p:blipFill>
          <a:blip r:embed="rId2"/>
          <a:stretch>
            <a:fillRect/>
          </a:stretch>
        </p:blipFill>
        <p:spPr>
          <a:xfrm>
            <a:off x="894080" y="1032510"/>
            <a:ext cx="10404475" cy="58254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sp>
        <p:nvSpPr>
          <p:cNvPr id="16" name="文本框 15"/>
          <p:cNvSpPr txBox="1"/>
          <p:nvPr/>
        </p:nvSpPr>
        <p:spPr>
          <a:xfrm>
            <a:off x="118110" y="304800"/>
            <a:ext cx="7172960" cy="706755"/>
          </a:xfrm>
          <a:prstGeom prst="rect">
            <a:avLst/>
          </a:prstGeom>
          <a:noFill/>
        </p:spPr>
        <p:txBody>
          <a:bodyPr wrap="square" rtlCol="0">
            <a:spAutoFit/>
          </a:bodyPr>
          <a:lstStyle/>
          <a:p>
            <a:r>
              <a:rPr lang="zh-CN" altLang="en-US" sz="4000" b="1" spc="-300" dirty="0">
                <a:solidFill>
                  <a:srgbClr val="6D8A8F"/>
                </a:solidFill>
                <a:latin typeface="黑体" charset="0"/>
                <a:ea typeface="黑体" charset="0"/>
                <a:sym typeface="+mn-ea"/>
              </a:rPr>
              <a:t>三、</a:t>
            </a:r>
            <a:r>
              <a:rPr lang="zh-CN" altLang="en-US" sz="4000" b="1" spc="-300" dirty="0">
                <a:solidFill>
                  <a:srgbClr val="6D8A8F"/>
                </a:solidFill>
                <a:latin typeface="黑体" charset="0"/>
                <a:ea typeface="黑体" charset="0"/>
                <a:cs typeface="宋体" pitchFamily="2" charset="-122"/>
                <a:sym typeface="+mn-ea"/>
              </a:rPr>
              <a:t>竞品</a:t>
            </a:r>
            <a:r>
              <a:rPr lang="zh-CN" altLang="en-US" sz="4000" b="1" spc="-300" dirty="0">
                <a:solidFill>
                  <a:srgbClr val="6D8A8F"/>
                </a:solidFill>
                <a:latin typeface="黑体" charset="0"/>
                <a:ea typeface="黑体" charset="0"/>
                <a:cs typeface="宋体" pitchFamily="2" charset="-122"/>
                <a:sym typeface="+mn-ea"/>
              </a:rPr>
              <a:t>分析</a:t>
            </a:r>
            <a:endParaRPr lang="zh-CN" altLang="en-US" sz="4000" b="1" spc="-300" dirty="0">
              <a:solidFill>
                <a:srgbClr val="6D8A8F"/>
              </a:solidFill>
              <a:latin typeface="黑体" charset="0"/>
              <a:ea typeface="黑体" charset="0"/>
              <a:cs typeface="宋体" pitchFamily="2" charset="-122"/>
              <a:sym typeface="+mn-ea"/>
            </a:endParaRPr>
          </a:p>
        </p:txBody>
      </p:sp>
      <p:pic>
        <p:nvPicPr>
          <p:cNvPr id="101" name="图片 100"/>
          <p:cNvPicPr>
            <a:picLocks noChangeAspect="1"/>
          </p:cNvPicPr>
          <p:nvPr>
            <p:custDataLst>
              <p:tags r:id="rId2"/>
            </p:custDataLst>
          </p:nvPr>
        </p:nvPicPr>
        <p:blipFill>
          <a:blip r:embed="rId3"/>
          <a:stretch>
            <a:fillRect/>
          </a:stretch>
        </p:blipFill>
        <p:spPr>
          <a:xfrm>
            <a:off x="256540" y="1932305"/>
            <a:ext cx="5861050" cy="4214495"/>
          </a:xfrm>
          <a:prstGeom prst="rect">
            <a:avLst/>
          </a:prstGeom>
        </p:spPr>
      </p:pic>
      <p:sp>
        <p:nvSpPr>
          <p:cNvPr id="4" name="文本框 3"/>
          <p:cNvSpPr txBox="1"/>
          <p:nvPr/>
        </p:nvSpPr>
        <p:spPr>
          <a:xfrm>
            <a:off x="673100" y="1225550"/>
            <a:ext cx="11029950" cy="706755"/>
          </a:xfrm>
          <a:prstGeom prst="rect">
            <a:avLst/>
          </a:prstGeom>
          <a:noFill/>
        </p:spPr>
        <p:txBody>
          <a:bodyPr wrap="square" rtlCol="0">
            <a:spAutoFit/>
          </a:bodyPr>
          <a:p>
            <a:r>
              <a:rPr lang="zh-CN" altLang="en-US" sz="2000">
                <a:latin typeface="黑体" charset="0"/>
                <a:ea typeface="黑体" charset="0"/>
                <a:cs typeface="黑体" charset="0"/>
              </a:rPr>
              <a:t>在具体设计我们产品的功能之前，我们先对市场上的一些竞品进行了分析，同类竞品主要有QQ音乐、网易云音乐以及酷狗音乐。</a:t>
            </a:r>
            <a:endParaRPr lang="zh-CN" altLang="en-US" sz="2000">
              <a:latin typeface="黑体" charset="0"/>
              <a:ea typeface="黑体" charset="0"/>
              <a:cs typeface="黑体" charset="0"/>
            </a:endParaRPr>
          </a:p>
        </p:txBody>
      </p:sp>
      <p:pic>
        <p:nvPicPr>
          <p:cNvPr id="5" name="图片 4"/>
          <p:cNvPicPr>
            <a:picLocks noChangeAspect="1"/>
          </p:cNvPicPr>
          <p:nvPr>
            <p:custDataLst>
              <p:tags r:id="rId4"/>
            </p:custDataLst>
          </p:nvPr>
        </p:nvPicPr>
        <p:blipFill>
          <a:blip r:embed="rId5"/>
          <a:stretch>
            <a:fillRect/>
          </a:stretch>
        </p:blipFill>
        <p:spPr>
          <a:xfrm>
            <a:off x="6117590" y="1961515"/>
            <a:ext cx="5749925" cy="42049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r="15649"/>
          <a:stretch>
            <a:fillRect/>
          </a:stretch>
        </p:blipFill>
        <p:spPr>
          <a:xfrm rot="5400000">
            <a:off x="2667001" y="-2667000"/>
            <a:ext cx="6857999" cy="12192002"/>
          </a:xfrm>
          <a:prstGeom prst="rect">
            <a:avLst/>
          </a:prstGeom>
        </p:spPr>
      </p:pic>
      <p:sp>
        <p:nvSpPr>
          <p:cNvPr id="16" name="文本框 15"/>
          <p:cNvSpPr txBox="1"/>
          <p:nvPr/>
        </p:nvSpPr>
        <p:spPr>
          <a:xfrm>
            <a:off x="118110" y="304800"/>
            <a:ext cx="7172960" cy="706755"/>
          </a:xfrm>
          <a:prstGeom prst="rect">
            <a:avLst/>
          </a:prstGeom>
          <a:noFill/>
        </p:spPr>
        <p:txBody>
          <a:bodyPr wrap="square" rtlCol="0">
            <a:spAutoFit/>
          </a:bodyPr>
          <a:lstStyle/>
          <a:p>
            <a:r>
              <a:rPr lang="zh-CN" altLang="en-US" sz="4000" b="1" spc="-300" dirty="0">
                <a:solidFill>
                  <a:srgbClr val="6D8A8F"/>
                </a:solidFill>
                <a:latin typeface="黑体" charset="0"/>
                <a:ea typeface="黑体" charset="0"/>
                <a:sym typeface="+mn-ea"/>
              </a:rPr>
              <a:t>三、</a:t>
            </a:r>
            <a:r>
              <a:rPr lang="zh-CN" altLang="en-US" sz="4000" b="1" spc="-300" dirty="0">
                <a:solidFill>
                  <a:srgbClr val="6D8A8F"/>
                </a:solidFill>
                <a:latin typeface="黑体" charset="0"/>
                <a:ea typeface="黑体" charset="0"/>
                <a:cs typeface="宋体" pitchFamily="2" charset="-122"/>
                <a:sym typeface="+mn-ea"/>
              </a:rPr>
              <a:t>竞品</a:t>
            </a:r>
            <a:r>
              <a:rPr lang="zh-CN" altLang="en-US" sz="4000" b="1" spc="-300" dirty="0">
                <a:solidFill>
                  <a:srgbClr val="6D8A8F"/>
                </a:solidFill>
                <a:latin typeface="黑体" charset="0"/>
                <a:ea typeface="黑体" charset="0"/>
                <a:cs typeface="宋体" pitchFamily="2" charset="-122"/>
                <a:sym typeface="+mn-ea"/>
              </a:rPr>
              <a:t>分析</a:t>
            </a:r>
            <a:endParaRPr lang="zh-CN" altLang="en-US" sz="4000" b="1" spc="-300" dirty="0">
              <a:solidFill>
                <a:srgbClr val="6D8A8F"/>
              </a:solidFill>
              <a:latin typeface="黑体" charset="0"/>
              <a:ea typeface="黑体" charset="0"/>
              <a:cs typeface="宋体" pitchFamily="2" charset="-122"/>
              <a:sym typeface="+mn-ea"/>
            </a:endParaRPr>
          </a:p>
        </p:txBody>
      </p:sp>
      <p:sp>
        <p:nvSpPr>
          <p:cNvPr id="4" name="文本框 3"/>
          <p:cNvSpPr txBox="1"/>
          <p:nvPr/>
        </p:nvSpPr>
        <p:spPr>
          <a:xfrm>
            <a:off x="673100" y="1225550"/>
            <a:ext cx="11029950" cy="706755"/>
          </a:xfrm>
          <a:prstGeom prst="rect">
            <a:avLst/>
          </a:prstGeom>
          <a:noFill/>
        </p:spPr>
        <p:txBody>
          <a:bodyPr wrap="square" rtlCol="0">
            <a:spAutoFit/>
          </a:bodyPr>
          <a:p>
            <a:r>
              <a:rPr lang="zh-CN" altLang="en-US" sz="2000">
                <a:latin typeface="黑体" charset="0"/>
                <a:ea typeface="黑体" charset="0"/>
                <a:cs typeface="黑体" charset="0"/>
              </a:rPr>
              <a:t>在具体设计我们产品的功能之前，我们先对市场上的一些竞品进行了分析，同类竞品主要有QQ音乐、网易云音乐以及酷狗音乐。</a:t>
            </a:r>
            <a:endParaRPr lang="zh-CN" altLang="en-US" sz="2000">
              <a:latin typeface="黑体" charset="0"/>
              <a:ea typeface="黑体" charset="0"/>
              <a:cs typeface="黑体" charset="0"/>
            </a:endParaRPr>
          </a:p>
        </p:txBody>
      </p:sp>
      <p:pic>
        <p:nvPicPr>
          <p:cNvPr id="3" name="图片 2"/>
          <p:cNvPicPr>
            <a:picLocks noChangeAspect="1"/>
          </p:cNvPicPr>
          <p:nvPr>
            <p:custDataLst>
              <p:tags r:id="rId2"/>
            </p:custDataLst>
          </p:nvPr>
        </p:nvPicPr>
        <p:blipFill>
          <a:blip r:embed="rId3"/>
          <a:stretch>
            <a:fillRect/>
          </a:stretch>
        </p:blipFill>
        <p:spPr>
          <a:xfrm>
            <a:off x="3057525" y="1932305"/>
            <a:ext cx="6260465" cy="457263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19200.0031496063,&quot;width&quot;:10799.99842519685}"/>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TABLE_BEAUTIFY" val="smartTable{c7647bfc-5c4e-4cf1-b8f2-f4e4e15c4f4d}"/>
  <p:tag name="TABLE_ENDDRAG_ORIGIN_RECT" val="775*238"/>
  <p:tag name="TABLE_ENDDRAG_RECT" val="108*97*775*238"/>
</p:tagLst>
</file>

<file path=ppt/tags/tag28.xml><?xml version="1.0" encoding="utf-8"?>
<p:tagLst xmlns:p="http://schemas.openxmlformats.org/presentationml/2006/main">
  <p:tag name="KSO_WPP_MARK_KEY" val="e8ad63eb-5cf9-4d98-8c95-2fa270dbbe4a"/>
  <p:tag name="COMMONDATA" val="eyJjb3VudCI6MiwiaGRpZCI6IjFjMWEwZjNhMTQwOTEyOTZhMDYwOGE5OTJkZmNmNjM4IiwidXNlckNvdW50Ijoy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TEMPLATE_CATEGORY" val="custom"/>
  <p:tag name="KSO_WM_TEMPLATE_INDEX" val="20184661"/>
  <p:tag name="KSO_WM_UNIT_TYPE" val="l_h_f"/>
  <p:tag name="KSO_WM_UNIT_INDEX" val="1_1_1"/>
  <p:tag name="KSO_WM_UNIT_ID" val="custom20184661_8*l_h_f*1_1_1"/>
  <p:tag name="KSO_WM_UNIT_LAYERLEVEL" val="1_1_1"/>
  <p:tag name="KSO_WM_UNIT_VALUE" val="56"/>
  <p:tag name="KSO_WM_UNIT_HIGHLIGHT" val="0"/>
  <p:tag name="KSO_WM_UNIT_COMPATIBLE" val="0"/>
  <p:tag name="KSO_WM_BEAUTIFY_FLAG" val="#wm#"/>
  <p:tag name="KSO_WM_TAG_VERSION" val="1.0"/>
  <p:tag name="KSO_WM_DIAGRAM_GROUP_CODE" val="l1-2"/>
  <p:tag name="KSO_WM_UNIT_PRESET_TEXT" val="Creativity is the key to success in the future, and primary education where our teachers can bring."/>
  <p:tag name="KSO_WM_UNIT_SUBTYPE" val="a"/>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1979</Words>
  <Application>WPS 演示</Application>
  <PresentationFormat>宽屏</PresentationFormat>
  <Paragraphs>207</Paragraphs>
  <Slides>41</Slides>
  <Notes>0</Notes>
  <HiddenSlides>0</HiddenSlides>
  <MMClips>0</MMClips>
  <ScaleCrop>false</ScaleCrop>
  <HeadingPairs>
    <vt:vector size="6" baseType="variant">
      <vt:variant>
        <vt:lpstr>已用的字体</vt:lpstr>
      </vt:variant>
      <vt:variant>
        <vt:i4>41</vt:i4>
      </vt:variant>
      <vt:variant>
        <vt:lpstr>主题</vt:lpstr>
      </vt:variant>
      <vt:variant>
        <vt:i4>2</vt:i4>
      </vt:variant>
      <vt:variant>
        <vt:lpstr>幻灯片标题</vt:lpstr>
      </vt:variant>
      <vt:variant>
        <vt:i4>41</vt:i4>
      </vt:variant>
    </vt:vector>
  </HeadingPairs>
  <TitlesOfParts>
    <vt:vector size="84" baseType="lpstr">
      <vt:lpstr>Arial</vt:lpstr>
      <vt:lpstr>宋体</vt:lpstr>
      <vt:lpstr>Wingdings</vt:lpstr>
      <vt:lpstr>黑体</vt:lpstr>
      <vt:lpstr>汉仪中黑KW</vt:lpstr>
      <vt:lpstr>MV Boli</vt:lpstr>
      <vt:lpstr>华文细黑</vt:lpstr>
      <vt:lpstr>方正卡通简体</vt:lpstr>
      <vt:lpstr>Viner Hand ITC</vt:lpstr>
      <vt:lpstr>IrisUPC</vt:lpstr>
      <vt:lpstr>宋体</vt:lpstr>
      <vt:lpstr>Noto Sans CJK SC Bold</vt:lpstr>
      <vt:lpstr>Noto Sans CJK SC Regular</vt:lpstr>
      <vt:lpstr>方正舒体</vt:lpstr>
      <vt:lpstr>黑体</vt:lpstr>
      <vt:lpstr>新宋体</vt:lpstr>
      <vt:lpstr>Calibri</vt:lpstr>
      <vt:lpstr>苹方-简</vt:lpstr>
      <vt:lpstr>Times New Roman</vt:lpstr>
      <vt:lpstr>微软雅黑</vt:lpstr>
      <vt:lpstr>汉仪旗黑</vt:lpstr>
      <vt:lpstr>等线 Light</vt:lpstr>
      <vt:lpstr>汉仪中等线KW</vt:lpstr>
      <vt:lpstr>等线</vt:lpstr>
      <vt:lpstr>汉仪书宋二KW</vt:lpstr>
      <vt:lpstr>Arial Unicode MS</vt:lpstr>
      <vt:lpstr>Thonburi</vt:lpstr>
      <vt:lpstr>宋体-简</vt:lpstr>
      <vt:lpstr>方正书宋_GBK</vt:lpstr>
      <vt:lpstr>黑体-简</vt:lpstr>
      <vt:lpstr>IrisUPC</vt:lpstr>
      <vt:lpstr>Noto Sans CJK SC Bold</vt:lpstr>
      <vt:lpstr>Noto Sans CJK SC Regular</vt:lpstr>
      <vt:lpstr>新宋体</vt:lpstr>
      <vt:lpstr>方正卡通简体</vt:lpstr>
      <vt:lpstr>方正舒体</vt:lpstr>
      <vt:lpstr>PingFang HK Regular</vt:lpstr>
      <vt:lpstr>蘋果儷中黑</vt:lpstr>
      <vt:lpstr>儷黑 Pro</vt:lpstr>
      <vt:lpstr>Heiti TC Light</vt:lpstr>
      <vt:lpstr>娃娃体-简</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mac</cp:lastModifiedBy>
  <cp:revision>33</cp:revision>
  <dcterms:created xsi:type="dcterms:W3CDTF">2023-06-05T15:32:14Z</dcterms:created>
  <dcterms:modified xsi:type="dcterms:W3CDTF">2023-06-05T15:32:14Z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2052-5.4.1.7920</vt:lpwstr>
  </property>
  <property fmtid="{D5CDD505-2E9C-101B-9397-08002B2CF9AE}" pid="3" name="KSOTemplateUUID">
    <vt:lpwstr>v1.0_mb_3uz92xMlQ+lsQ4MEfp/DEg==</vt:lpwstr>
  </property>
  <property fmtid="{D5CDD505-2E9C-101B-9397-08002B2CF9AE}" pid="4" name="ICV">
    <vt:lpwstr>3BCF4B237A054272AC24239B92F0615F_12</vt:lpwstr>
  </property>
</Properties>
</file>